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60"/>
  </p:notesMasterIdLst>
  <p:sldIdLst>
    <p:sldId id="256" r:id="rId2"/>
    <p:sldId id="375" r:id="rId3"/>
    <p:sldId id="343" r:id="rId4"/>
    <p:sldId id="448" r:id="rId5"/>
    <p:sldId id="376" r:id="rId6"/>
    <p:sldId id="377" r:id="rId7"/>
    <p:sldId id="378" r:id="rId8"/>
    <p:sldId id="445" r:id="rId9"/>
    <p:sldId id="379" r:id="rId10"/>
    <p:sldId id="380" r:id="rId11"/>
    <p:sldId id="260" r:id="rId12"/>
    <p:sldId id="262" r:id="rId13"/>
    <p:sldId id="264" r:id="rId14"/>
    <p:sldId id="265" r:id="rId15"/>
    <p:sldId id="454" r:id="rId16"/>
    <p:sldId id="266" r:id="rId17"/>
    <p:sldId id="286" r:id="rId18"/>
    <p:sldId id="288" r:id="rId19"/>
    <p:sldId id="317" r:id="rId20"/>
    <p:sldId id="289" r:id="rId21"/>
    <p:sldId id="285" r:id="rId22"/>
    <p:sldId id="290" r:id="rId23"/>
    <p:sldId id="291" r:id="rId24"/>
    <p:sldId id="294" r:id="rId25"/>
    <p:sldId id="270" r:id="rId26"/>
    <p:sldId id="271" r:id="rId27"/>
    <p:sldId id="273" r:id="rId28"/>
    <p:sldId id="300" r:id="rId29"/>
    <p:sldId id="447" r:id="rId30"/>
    <p:sldId id="295" r:id="rId31"/>
    <p:sldId id="328" r:id="rId32"/>
    <p:sldId id="302" r:id="rId33"/>
    <p:sldId id="303" r:id="rId34"/>
    <p:sldId id="304" r:id="rId35"/>
    <p:sldId id="301" r:id="rId36"/>
    <p:sldId id="275" r:id="rId37"/>
    <p:sldId id="314" r:id="rId38"/>
    <p:sldId id="384" r:id="rId39"/>
    <p:sldId id="322" r:id="rId40"/>
    <p:sldId id="444" r:id="rId41"/>
    <p:sldId id="370" r:id="rId42"/>
    <p:sldId id="276" r:id="rId43"/>
    <p:sldId id="277" r:id="rId44"/>
    <p:sldId id="278" r:id="rId45"/>
    <p:sldId id="279" r:id="rId46"/>
    <p:sldId id="449" r:id="rId47"/>
    <p:sldId id="280" r:id="rId48"/>
    <p:sldId id="334" r:id="rId49"/>
    <p:sldId id="336" r:id="rId50"/>
    <p:sldId id="453" r:id="rId51"/>
    <p:sldId id="451" r:id="rId52"/>
    <p:sldId id="452" r:id="rId53"/>
    <p:sldId id="382" r:id="rId54"/>
    <p:sldId id="373" r:id="rId55"/>
    <p:sldId id="383" r:id="rId56"/>
    <p:sldId id="446" r:id="rId57"/>
    <p:sldId id="282" r:id="rId58"/>
    <p:sldId id="28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4" autoAdjust="0"/>
    <p:restoredTop sz="66373" autoAdjust="0"/>
  </p:normalViewPr>
  <p:slideViewPr>
    <p:cSldViewPr snapToGrid="0">
      <p:cViewPr varScale="1">
        <p:scale>
          <a:sx n="62" d="100"/>
          <a:sy n="62" d="100"/>
        </p:scale>
        <p:origin x="9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4C43B-30F1-4357-BBC2-0C920A0528A4}" type="datetimeFigureOut">
              <a:rPr lang="en-NZ" smtClean="0"/>
              <a:t>6/12/2019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7D7F-16F4-424F-A61F-51CFE409CF15}" type="slidenum">
              <a:rPr lang="en-NZ" smtClean="0"/>
              <a:t>‹#›</a:t>
            </a:fld>
            <a:endParaRPr lang="en-NZ"/>
          </a:p>
        </p:txBody>
      </p:sp>
    </p:spTree>
    <p:extLst>
      <p:ext uri="{BB962C8B-B14F-4D97-AF65-F5344CB8AC3E}">
        <p14:creationId xmlns:p14="http://schemas.microsoft.com/office/powerpoint/2010/main" val="157764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file:///C:\Users\steph\Downloads\john_hattie.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887D7F-16F4-424F-A61F-51CFE409CF15}" type="slidenum">
              <a:rPr lang="en-NZ" smtClean="0"/>
              <a:t>1</a:t>
            </a:fld>
            <a:endParaRPr lang="en-NZ"/>
          </a:p>
        </p:txBody>
      </p:sp>
    </p:spTree>
    <p:extLst>
      <p:ext uri="{BB962C8B-B14F-4D97-AF65-F5344CB8AC3E}">
        <p14:creationId xmlns:p14="http://schemas.microsoft.com/office/powerpoint/2010/main" val="372585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dirty="0">
                <a:solidFill>
                  <a:srgbClr val="002060"/>
                </a:solidFill>
              </a:rPr>
              <a:t>Example of a job that is contracting - taxi driving: think of how the replacement of taxis with Uber drivers, undermining a middle-class income, with low pay, no profit-sharing, no job security.</a:t>
            </a:r>
          </a:p>
        </p:txBody>
      </p:sp>
      <p:sp>
        <p:nvSpPr>
          <p:cNvPr id="4" name="Slide Number Placeholder 3"/>
          <p:cNvSpPr>
            <a:spLocks noGrp="1"/>
          </p:cNvSpPr>
          <p:nvPr>
            <p:ph type="sldNum" sz="quarter" idx="5"/>
          </p:nvPr>
        </p:nvSpPr>
        <p:spPr/>
        <p:txBody>
          <a:bodyPr/>
          <a:lstStyle/>
          <a:p>
            <a:fld id="{EC887D7F-16F4-424F-A61F-51CFE409CF15}" type="slidenum">
              <a:rPr lang="en-NZ" smtClean="0"/>
              <a:t>12</a:t>
            </a:fld>
            <a:endParaRPr lang="en-NZ"/>
          </a:p>
        </p:txBody>
      </p:sp>
    </p:spTree>
    <p:extLst>
      <p:ext uri="{BB962C8B-B14F-4D97-AF65-F5344CB8AC3E}">
        <p14:creationId xmlns:p14="http://schemas.microsoft.com/office/powerpoint/2010/main" val="184771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Jonathan Sibley says that Banking is shrinking in HB: there is increasing centralisation. Local banking is being deskilled.</a:t>
            </a:r>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13</a:t>
            </a:fld>
            <a:endParaRPr lang="en-NZ"/>
          </a:p>
        </p:txBody>
      </p:sp>
    </p:spTree>
    <p:extLst>
      <p:ext uri="{BB962C8B-B14F-4D97-AF65-F5344CB8AC3E}">
        <p14:creationId xmlns:p14="http://schemas.microsoft.com/office/powerpoint/2010/main" val="120472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Uber e3xample here if didn’t use it earlier.</a:t>
            </a:r>
          </a:p>
        </p:txBody>
      </p:sp>
      <p:sp>
        <p:nvSpPr>
          <p:cNvPr id="4" name="Slide Number Placeholder 3"/>
          <p:cNvSpPr>
            <a:spLocks noGrp="1"/>
          </p:cNvSpPr>
          <p:nvPr>
            <p:ph type="sldNum" sz="quarter" idx="5"/>
          </p:nvPr>
        </p:nvSpPr>
        <p:spPr/>
        <p:txBody>
          <a:bodyPr/>
          <a:lstStyle/>
          <a:p>
            <a:fld id="{EC887D7F-16F4-424F-A61F-51CFE409CF15}" type="slidenum">
              <a:rPr lang="en-NZ" smtClean="0"/>
              <a:t>14</a:t>
            </a:fld>
            <a:endParaRPr lang="en-NZ"/>
          </a:p>
        </p:txBody>
      </p:sp>
    </p:spTree>
    <p:extLst>
      <p:ext uri="{BB962C8B-B14F-4D97-AF65-F5344CB8AC3E}">
        <p14:creationId xmlns:p14="http://schemas.microsoft.com/office/powerpoint/2010/main" val="225603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Therefore schools would be wise to take account of:</a:t>
            </a:r>
          </a:p>
          <a:p>
            <a:r>
              <a:rPr lang="en-NZ" sz="1200" b="1" kern="1200" dirty="0">
                <a:solidFill>
                  <a:schemeClr val="tx1"/>
                </a:solidFill>
                <a:effectLst/>
                <a:latin typeface="+mn-lt"/>
                <a:ea typeface="+mn-ea"/>
                <a:cs typeface="+mn-cs"/>
              </a:rPr>
              <a:t>1. Qualification Inflation: </a:t>
            </a:r>
            <a:r>
              <a:rPr lang="en-NZ" sz="1200" kern="1200" dirty="0">
                <a:solidFill>
                  <a:schemeClr val="tx1"/>
                </a:solidFill>
                <a:effectLst/>
                <a:latin typeface="+mn-lt"/>
                <a:ea typeface="+mn-ea"/>
                <a:cs typeface="+mn-cs"/>
              </a:rPr>
              <a:t>We’re already seeing the way that for some degree courses, UE is no longer adequate. Whatever you’ve done to increase your </a:t>
            </a:r>
            <a:r>
              <a:rPr lang="en-NZ" sz="1200" kern="1200" dirty="0" err="1">
                <a:solidFill>
                  <a:schemeClr val="tx1"/>
                </a:solidFill>
                <a:effectLst/>
                <a:latin typeface="+mn-lt"/>
                <a:ea typeface="+mn-ea"/>
                <a:cs typeface="+mn-cs"/>
              </a:rPr>
              <a:t>school;arship</a:t>
            </a:r>
            <a:r>
              <a:rPr lang="en-NZ" sz="1200" kern="1200" dirty="0">
                <a:solidFill>
                  <a:schemeClr val="tx1"/>
                </a:solidFill>
                <a:effectLst/>
                <a:latin typeface="+mn-lt"/>
                <a:ea typeface="+mn-ea"/>
                <a:cs typeface="+mn-cs"/>
              </a:rPr>
              <a:t> passes – keep doing it.</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2. We’re told repeatedly that </a:t>
            </a:r>
            <a:r>
              <a:rPr lang="en-NZ" sz="1200" b="1" kern="1200" dirty="0">
                <a:solidFill>
                  <a:schemeClr val="tx1"/>
                </a:solidFill>
                <a:effectLst/>
                <a:latin typeface="+mn-lt"/>
                <a:ea typeface="+mn-ea"/>
                <a:cs typeface="+mn-cs"/>
              </a:rPr>
              <a:t>transferable skills </a:t>
            </a:r>
            <a:r>
              <a:rPr lang="en-NZ" sz="1200" kern="1200" dirty="0">
                <a:solidFill>
                  <a:schemeClr val="tx1"/>
                </a:solidFill>
                <a:effectLst/>
                <a:latin typeface="+mn-lt"/>
                <a:ea typeface="+mn-ea"/>
                <a:cs typeface="+mn-cs"/>
              </a:rPr>
              <a:t>will have </a:t>
            </a:r>
            <a:r>
              <a:rPr lang="en-NZ" sz="1200" b="1" kern="1200" dirty="0">
                <a:solidFill>
                  <a:schemeClr val="tx1"/>
                </a:solidFill>
                <a:effectLst/>
                <a:latin typeface="+mn-lt"/>
                <a:ea typeface="+mn-ea"/>
                <a:cs typeface="+mn-cs"/>
              </a:rPr>
              <a:t>increasing currency </a:t>
            </a:r>
            <a:r>
              <a:rPr lang="en-NZ" sz="1200" kern="1200" dirty="0">
                <a:solidFill>
                  <a:schemeClr val="tx1"/>
                </a:solidFill>
                <a:effectLst/>
                <a:latin typeface="+mn-lt"/>
                <a:ea typeface="+mn-ea"/>
                <a:cs typeface="+mn-cs"/>
              </a:rPr>
              <a:t>in the workplace of the future.</a:t>
            </a:r>
          </a:p>
          <a:p>
            <a:endParaRPr lang="en-NZ"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Critical thinking = </a:t>
            </a:r>
            <a:r>
              <a:rPr lang="en-US" sz="1200" b="0" i="0" kern="1200" dirty="0">
                <a:solidFill>
                  <a:schemeClr val="tx1"/>
                </a:solidFill>
                <a:effectLst/>
                <a:latin typeface="+mn-lt"/>
                <a:ea typeface="+mn-ea"/>
                <a:cs typeface="+mn-cs"/>
              </a:rPr>
              <a:t> making </a:t>
            </a:r>
            <a:r>
              <a:rPr lang="en-US" sz="1200" b="1" i="0" kern="1200" dirty="0">
                <a:solidFill>
                  <a:schemeClr val="tx1"/>
                </a:solidFill>
                <a:effectLst/>
                <a:latin typeface="+mn-lt"/>
                <a:ea typeface="+mn-ea"/>
                <a:cs typeface="+mn-cs"/>
              </a:rPr>
              <a:t>reasoned judgments </a:t>
            </a:r>
            <a:r>
              <a:rPr lang="en-US" sz="1200" b="0" i="0" kern="1200" dirty="0">
                <a:solidFill>
                  <a:schemeClr val="tx1"/>
                </a:solidFill>
                <a:effectLst/>
                <a:latin typeface="+mn-lt"/>
                <a:ea typeface="+mn-ea"/>
                <a:cs typeface="+mn-cs"/>
              </a:rPr>
              <a:t>that are </a:t>
            </a:r>
            <a:r>
              <a:rPr lang="en-US" sz="1200" b="1" i="0" kern="1200" dirty="0">
                <a:solidFill>
                  <a:schemeClr val="tx1"/>
                </a:solidFill>
                <a:effectLst/>
                <a:latin typeface="+mn-lt"/>
                <a:ea typeface="+mn-ea"/>
                <a:cs typeface="+mn-cs"/>
              </a:rPr>
              <a:t>logical</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well-thought ou</a:t>
            </a:r>
            <a:r>
              <a:rPr lang="en-US" sz="1200" b="0" i="0" kern="1200" dirty="0">
                <a:solidFill>
                  <a:schemeClr val="tx1"/>
                </a:solidFill>
                <a:effectLst/>
                <a:latin typeface="+mn-lt"/>
                <a:ea typeface="+mn-ea"/>
                <a:cs typeface="+mn-cs"/>
              </a:rPr>
              <a:t>t. It is a way of </a:t>
            </a:r>
            <a:r>
              <a:rPr lang="en-US" sz="1200" b="1" i="0" kern="1200" dirty="0">
                <a:solidFill>
                  <a:schemeClr val="tx1"/>
                </a:solidFill>
                <a:effectLst/>
                <a:latin typeface="+mn-lt"/>
                <a:ea typeface="+mn-ea"/>
                <a:cs typeface="+mn-cs"/>
              </a:rPr>
              <a:t>thinking</a:t>
            </a:r>
            <a:r>
              <a:rPr lang="en-US" sz="1200" b="0" i="0" kern="1200" dirty="0">
                <a:solidFill>
                  <a:schemeClr val="tx1"/>
                </a:solidFill>
                <a:effectLst/>
                <a:latin typeface="+mn-lt"/>
                <a:ea typeface="+mn-ea"/>
                <a:cs typeface="+mn-cs"/>
              </a:rPr>
              <a:t> in which you </a:t>
            </a:r>
            <a:r>
              <a:rPr lang="en-US" sz="1200" b="1" i="0" kern="1200" dirty="0">
                <a:solidFill>
                  <a:schemeClr val="tx1"/>
                </a:solidFill>
                <a:effectLst/>
                <a:latin typeface="+mn-lt"/>
                <a:ea typeface="+mn-ea"/>
                <a:cs typeface="+mn-cs"/>
              </a:rPr>
              <a:t>don't simply accept all arguments and conclusions </a:t>
            </a:r>
            <a:r>
              <a:rPr lang="en-US" sz="1200" b="0" i="0" kern="1200" dirty="0">
                <a:solidFill>
                  <a:schemeClr val="tx1"/>
                </a:solidFill>
                <a:effectLst/>
                <a:latin typeface="+mn-lt"/>
                <a:ea typeface="+mn-ea"/>
                <a:cs typeface="+mn-cs"/>
              </a:rPr>
              <a:t>you are exposed to but rather have an attitude involving questioning such arguments and conclusions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Gap: </a:t>
            </a:r>
            <a:r>
              <a:rPr lang="en-US" sz="1200" b="0" i="0" kern="1200" dirty="0">
                <a:solidFill>
                  <a:schemeClr val="tx1"/>
                </a:solidFill>
                <a:effectLst/>
                <a:latin typeface="+mn-lt"/>
                <a:ea typeface="+mn-ea"/>
                <a:cs typeface="+mn-cs"/>
              </a:rPr>
              <a:t>Many employers and universities value the maturity that comes from having a gap year.</a:t>
            </a:r>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16</a:t>
            </a:fld>
            <a:endParaRPr lang="en-NZ"/>
          </a:p>
        </p:txBody>
      </p:sp>
    </p:spTree>
    <p:extLst>
      <p:ext uri="{BB962C8B-B14F-4D97-AF65-F5344CB8AC3E}">
        <p14:creationId xmlns:p14="http://schemas.microsoft.com/office/powerpoint/2010/main" val="257238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research has been taking shape for four years. It’s supported by Business Hawke’s Bay in association with Ministry of Business, Innovation and Employment. It’s not yet completed.</a:t>
            </a:r>
          </a:p>
          <a:p>
            <a:r>
              <a:rPr lang="en-NZ" dirty="0"/>
              <a:t>Why is it important? Because about 30% of your students remain in HB, so what’s the future hold for them?</a:t>
            </a:r>
          </a:p>
        </p:txBody>
      </p:sp>
      <p:sp>
        <p:nvSpPr>
          <p:cNvPr id="4" name="Slide Number Placeholder 3"/>
          <p:cNvSpPr>
            <a:spLocks noGrp="1"/>
          </p:cNvSpPr>
          <p:nvPr>
            <p:ph type="sldNum" sz="quarter" idx="5"/>
          </p:nvPr>
        </p:nvSpPr>
        <p:spPr/>
        <p:txBody>
          <a:bodyPr/>
          <a:lstStyle/>
          <a:p>
            <a:fld id="{EC887D7F-16F4-424F-A61F-51CFE409CF15}" type="slidenum">
              <a:rPr lang="en-NZ" smtClean="0"/>
              <a:t>17</a:t>
            </a:fld>
            <a:endParaRPr lang="en-NZ"/>
          </a:p>
        </p:txBody>
      </p:sp>
    </p:spTree>
    <p:extLst>
      <p:ext uri="{BB962C8B-B14F-4D97-AF65-F5344CB8AC3E}">
        <p14:creationId xmlns:p14="http://schemas.microsoft.com/office/powerpoint/2010/main" val="26172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b="1" kern="1200" dirty="0">
                <a:solidFill>
                  <a:schemeClr val="tx1"/>
                </a:solidFill>
                <a:effectLst/>
                <a:latin typeface="+mn-lt"/>
                <a:ea typeface="+mn-ea"/>
                <a:cs typeface="+mn-cs"/>
              </a:rPr>
              <a:t>Employers in HB:</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The vast majority of industries in HB see themselves doing more of the same in the future: the </a:t>
            </a:r>
            <a:r>
              <a:rPr lang="en-NZ" sz="1200" b="1" kern="1200" dirty="0">
                <a:solidFill>
                  <a:schemeClr val="tx1"/>
                </a:solidFill>
                <a:effectLst/>
                <a:latin typeface="+mn-lt"/>
                <a:ea typeface="+mn-ea"/>
                <a:cs typeface="+mn-cs"/>
              </a:rPr>
              <a:t>glider ment</a:t>
            </a:r>
            <a:r>
              <a:rPr lang="en-NZ" sz="1200" kern="1200" dirty="0">
                <a:solidFill>
                  <a:schemeClr val="tx1"/>
                </a:solidFill>
                <a:effectLst/>
                <a:latin typeface="+mn-lt"/>
                <a:ea typeface="+mn-ea"/>
                <a:cs typeface="+mn-cs"/>
              </a:rPr>
              <a:t>ality is pervasive; the rocket mentality is rare.</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They’re </a:t>
            </a:r>
            <a:r>
              <a:rPr lang="en-NZ" sz="1200" b="1" kern="1200" dirty="0">
                <a:solidFill>
                  <a:schemeClr val="tx1"/>
                </a:solidFill>
                <a:effectLst/>
                <a:latin typeface="+mn-lt"/>
                <a:ea typeface="+mn-ea"/>
                <a:cs typeface="+mn-cs"/>
              </a:rPr>
              <a:t>grandparent age </a:t>
            </a:r>
            <a:r>
              <a:rPr lang="en-NZ" sz="1200" kern="1200" dirty="0">
                <a:solidFill>
                  <a:schemeClr val="tx1"/>
                </a:solidFill>
                <a:effectLst/>
                <a:latin typeface="+mn-lt"/>
                <a:ea typeface="+mn-ea"/>
                <a:cs typeface="+mn-cs"/>
              </a:rPr>
              <a:t>rather than parental / avuncular</a:t>
            </a:r>
          </a:p>
          <a:p>
            <a:pPr marL="0" indent="0">
              <a:buFont typeface="Arial" panose="020B0604020202020204" pitchFamily="34" charset="0"/>
              <a:buNone/>
            </a:pPr>
            <a:r>
              <a:rPr lang="en-NZ" sz="1200" b="1" kern="1200" dirty="0">
                <a:solidFill>
                  <a:schemeClr val="tx1"/>
                </a:solidFill>
                <a:effectLst/>
                <a:latin typeface="+mn-lt"/>
                <a:ea typeface="+mn-ea"/>
                <a:cs typeface="+mn-cs"/>
              </a:rPr>
              <a:t>CLICK</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Even so, in 5-8 years, they see themselves as </a:t>
            </a:r>
            <a:r>
              <a:rPr lang="en-NZ" sz="1200" b="1" kern="1200" dirty="0">
                <a:solidFill>
                  <a:schemeClr val="tx1"/>
                </a:solidFill>
                <a:effectLst/>
                <a:latin typeface="+mn-lt"/>
                <a:ea typeface="+mn-ea"/>
                <a:cs typeface="+mn-cs"/>
              </a:rPr>
              <a:t>needing new skills</a:t>
            </a:r>
            <a:r>
              <a:rPr lang="en-NZ"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dirty="0">
                <a:solidFill>
                  <a:srgbClr val="002060"/>
                </a:solidFill>
              </a:rPr>
              <a:t>There are rockets: </a:t>
            </a:r>
            <a:r>
              <a:rPr lang="en-NZ" sz="1200" dirty="0">
                <a:solidFill>
                  <a:srgbClr val="002060"/>
                </a:solidFill>
              </a:rPr>
              <a:t>An example of a </a:t>
            </a:r>
            <a:r>
              <a:rPr lang="en-NZ" sz="1200" b="1" dirty="0">
                <a:solidFill>
                  <a:srgbClr val="002060"/>
                </a:solidFill>
              </a:rPr>
              <a:t>digital business flying under the radar </a:t>
            </a:r>
            <a:r>
              <a:rPr lang="en-NZ" sz="1200" dirty="0">
                <a:solidFill>
                  <a:srgbClr val="002060"/>
                </a:solidFill>
              </a:rPr>
              <a:t>is Charlie Wallace’s online guitar tutorials which numbers its clients in the high hundreds of thousands, and it’s value in the hundreds of millions.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solidFill>
                  <a:srgbClr val="002060"/>
                </a:solidFill>
              </a:rPr>
              <a:t>But it’s not just the digital businesses requiring digital skills; it’s everyone.</a:t>
            </a:r>
          </a:p>
          <a:p>
            <a:pPr marL="0" indent="0">
              <a:buFont typeface="Arial" panose="020B0604020202020204" pitchFamily="34" charset="0"/>
              <a:buNone/>
            </a:pPr>
            <a:r>
              <a:rPr lang="en-NZ" sz="1200" b="1" kern="1200" dirty="0">
                <a:solidFill>
                  <a:schemeClr val="tx1"/>
                </a:solidFill>
                <a:effectLst/>
                <a:latin typeface="+mn-lt"/>
                <a:ea typeface="+mn-ea"/>
                <a:cs typeface="+mn-cs"/>
              </a:rPr>
              <a:t>Young People in HB:</a:t>
            </a:r>
          </a:p>
          <a:p>
            <a:pPr marL="171450" indent="-171450">
              <a:buFont typeface="Arial" panose="020B0604020202020204" pitchFamily="34" charset="0"/>
              <a:buChar char="•"/>
            </a:pPr>
            <a:r>
              <a:rPr lang="en-NZ" sz="1200" b="1" kern="1200" dirty="0">
                <a:solidFill>
                  <a:schemeClr val="tx1"/>
                </a:solidFill>
                <a:effectLst/>
                <a:latin typeface="+mn-lt"/>
                <a:ea typeface="+mn-ea"/>
                <a:cs typeface="+mn-cs"/>
              </a:rPr>
              <a:t>44% of HB jobs are connected to the food industry</a:t>
            </a:r>
            <a:r>
              <a:rPr lang="en-NZ" sz="1200" kern="1200" dirty="0">
                <a:solidFill>
                  <a:schemeClr val="tx1"/>
                </a:solidFill>
                <a:effectLst/>
                <a:latin typeface="+mn-lt"/>
                <a:ea typeface="+mn-ea"/>
                <a:cs typeface="+mn-cs"/>
              </a:rPr>
              <a:t>, from production to processing to marketing &amp; export</a:t>
            </a:r>
          </a:p>
          <a:p>
            <a:pPr marL="171450" indent="-171450">
              <a:buFont typeface="Arial" panose="020B0604020202020204" pitchFamily="34" charset="0"/>
              <a:buChar char="•"/>
            </a:pPr>
            <a:r>
              <a:rPr lang="en-NZ" sz="1200" b="1" kern="1200" dirty="0">
                <a:solidFill>
                  <a:schemeClr val="tx1"/>
                </a:solidFill>
                <a:effectLst/>
                <a:latin typeface="+mn-lt"/>
                <a:ea typeface="+mn-ea"/>
                <a:cs typeface="+mn-cs"/>
              </a:rPr>
              <a:t>Young people will work hard. </a:t>
            </a:r>
            <a:r>
              <a:rPr lang="en-NZ" sz="1200" kern="1200" dirty="0">
                <a:solidFill>
                  <a:schemeClr val="tx1"/>
                </a:solidFill>
                <a:effectLst/>
                <a:latin typeface="+mn-lt"/>
                <a:ea typeface="+mn-ea"/>
                <a:cs typeface="+mn-cs"/>
              </a:rPr>
              <a:t>Research does not support the view that young people aren’t prepared to work hard.</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It’s </a:t>
            </a:r>
            <a:r>
              <a:rPr lang="en-NZ" sz="1200" b="1" i="1" kern="1200" dirty="0">
                <a:solidFill>
                  <a:schemeClr val="tx1"/>
                </a:solidFill>
                <a:effectLst/>
                <a:latin typeface="+mn-lt"/>
                <a:ea typeface="+mn-ea"/>
                <a:cs typeface="+mn-cs"/>
              </a:rPr>
              <a:t>the nature of the work </a:t>
            </a:r>
            <a:r>
              <a:rPr lang="en-NZ" sz="1200" kern="1200" dirty="0">
                <a:solidFill>
                  <a:schemeClr val="tx1"/>
                </a:solidFill>
                <a:effectLst/>
                <a:latin typeface="+mn-lt"/>
                <a:ea typeface="+mn-ea"/>
                <a:cs typeface="+mn-cs"/>
              </a:rPr>
              <a:t>that doesn’t appeal</a:t>
            </a:r>
          </a:p>
          <a:p>
            <a:pPr marL="171450" indent="-171450">
              <a:buFont typeface="Arial" panose="020B0604020202020204" pitchFamily="34" charset="0"/>
              <a:buChar char="•"/>
            </a:pPr>
            <a:r>
              <a:rPr lang="en-NZ" sz="1200" b="1" kern="1200" dirty="0">
                <a:solidFill>
                  <a:schemeClr val="tx1"/>
                </a:solidFill>
                <a:effectLst/>
                <a:latin typeface="+mn-lt"/>
                <a:ea typeface="+mn-ea"/>
                <a:cs typeface="+mn-cs"/>
              </a:rPr>
              <a:t>It’s not about the money </a:t>
            </a:r>
            <a:r>
              <a:rPr lang="en-NZ" sz="1200" kern="1200" dirty="0">
                <a:solidFill>
                  <a:schemeClr val="tx1"/>
                </a:solidFill>
                <a:effectLst/>
                <a:latin typeface="+mn-lt"/>
                <a:ea typeface="+mn-ea"/>
                <a:cs typeface="+mn-cs"/>
              </a:rPr>
              <a:t>– there are plenty of them wanting to be baristas even though it’s poorly paid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dirty="0">
                <a:solidFill>
                  <a:srgbClr val="002060"/>
                </a:solidFill>
              </a:rPr>
              <a:t>Use of AI will have an “immense impact” </a:t>
            </a:r>
            <a:r>
              <a:rPr lang="en-NZ" sz="1200" dirty="0">
                <a:solidFill>
                  <a:srgbClr val="002060"/>
                </a:solidFill>
              </a:rPr>
              <a:t>because so many of our jobs are unskilled.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solidFill>
                  <a:srgbClr val="002060"/>
                </a:solidFill>
              </a:rPr>
              <a:t>A new huge packhouse on Highway 50 employs just 20 staff.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solidFill>
                  <a:srgbClr val="002060"/>
                </a:solidFill>
              </a:rPr>
              <a:t>Harvesting is increasingly done by manned machinery – it will soon be done by driverless machinery. Vineyards which once employed large numbers of pickers, now employ almost none.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1" dirty="0">
                <a:solidFill>
                  <a:srgbClr val="002060"/>
                </a:solidFill>
              </a:rPr>
              <a:t>Key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solidFill>
                  <a:srgbClr val="002060"/>
                </a:solidFill>
              </a:rPr>
              <a:t>How do you show young people that there are attractive pathways in local industries?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solidFill>
                  <a:srgbClr val="002060"/>
                </a:solidFill>
              </a:rPr>
              <a:t>How can we prepare young people for the digital opportunities that are here? (NB: “digital” is any industry that derives its income digitally, and everything that supports it, such as online guitar tutorials.)</a:t>
            </a:r>
          </a:p>
          <a:p>
            <a:pPr marL="171450" indent="-171450">
              <a:buFont typeface="Arial" panose="020B0604020202020204" pitchFamily="34" charset="0"/>
              <a:buChar char="•"/>
            </a:pP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18</a:t>
            </a:fld>
            <a:endParaRPr lang="en-NZ"/>
          </a:p>
        </p:txBody>
      </p:sp>
    </p:spTree>
    <p:extLst>
      <p:ext uri="{BB962C8B-B14F-4D97-AF65-F5344CB8AC3E}">
        <p14:creationId xmlns:p14="http://schemas.microsoft.com/office/powerpoint/2010/main" val="368389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Think: add to your notes</a:t>
            </a:r>
          </a:p>
          <a:p>
            <a:endParaRPr lang="en-NZ" dirty="0"/>
          </a:p>
          <a:p>
            <a:r>
              <a:rPr lang="en-NZ" dirty="0"/>
              <a:t>When you’re ready “Pair”</a:t>
            </a:r>
          </a:p>
          <a:p>
            <a:endParaRPr lang="en-NZ" dirty="0"/>
          </a:p>
          <a:p>
            <a:r>
              <a:rPr lang="en-NZ" dirty="0"/>
              <a:t>When the two of you are ready, “Share” with the aim of getting a consensus on at least one big strategic direction.</a:t>
            </a:r>
          </a:p>
          <a:p>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19</a:t>
            </a:fld>
            <a:endParaRPr lang="en-NZ"/>
          </a:p>
        </p:txBody>
      </p:sp>
    </p:spTree>
    <p:extLst>
      <p:ext uri="{BB962C8B-B14F-4D97-AF65-F5344CB8AC3E}">
        <p14:creationId xmlns:p14="http://schemas.microsoft.com/office/powerpoint/2010/main" val="155679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t>Keep adding to your notes as we go.</a:t>
            </a:r>
          </a:p>
        </p:txBody>
      </p:sp>
      <p:sp>
        <p:nvSpPr>
          <p:cNvPr id="4" name="Slide Number Placeholder 3"/>
          <p:cNvSpPr>
            <a:spLocks noGrp="1"/>
          </p:cNvSpPr>
          <p:nvPr>
            <p:ph type="sldNum" sz="quarter" idx="5"/>
          </p:nvPr>
        </p:nvSpPr>
        <p:spPr/>
        <p:txBody>
          <a:bodyPr/>
          <a:lstStyle/>
          <a:p>
            <a:fld id="{EC887D7F-16F4-424F-A61F-51CFE409CF15}" type="slidenum">
              <a:rPr lang="en-NZ" smtClean="0"/>
              <a:t>20</a:t>
            </a:fld>
            <a:endParaRPr lang="en-NZ"/>
          </a:p>
        </p:txBody>
      </p:sp>
    </p:spTree>
    <p:extLst>
      <p:ext uri="{BB962C8B-B14F-4D97-AF65-F5344CB8AC3E}">
        <p14:creationId xmlns:p14="http://schemas.microsoft.com/office/powerpoint/2010/main" val="273984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1200" b="1" dirty="0">
                <a:solidFill>
                  <a:schemeClr val="bg2">
                    <a:lumMod val="50000"/>
                  </a:schemeClr>
                </a:solidFill>
              </a:rPr>
              <a:t>good relationships </a:t>
            </a:r>
            <a:r>
              <a:rPr lang="en-US" sz="1200" dirty="0">
                <a:solidFill>
                  <a:schemeClr val="bg2">
                    <a:lumMod val="50000"/>
                  </a:schemeClr>
                </a:solidFill>
              </a:rPr>
              <a:t>are very important in all aspects of their lives: parents, wider whanau; relationships with peers are often of crucial importance.</a:t>
            </a:r>
          </a:p>
          <a:p>
            <a:pPr marL="171450" indent="-171450" fontAlgn="base">
              <a:lnSpc>
                <a:spcPct val="90000"/>
              </a:lnSpc>
              <a:buFont typeface="Arial" panose="020B0604020202020204" pitchFamily="34" charset="0"/>
              <a:buChar char="•"/>
            </a:pPr>
            <a:r>
              <a:rPr lang="en-US" sz="1200" dirty="0">
                <a:solidFill>
                  <a:schemeClr val="bg2">
                    <a:lumMod val="50000"/>
                  </a:schemeClr>
                </a:solidFill>
              </a:rPr>
              <a:t>They identify their </a:t>
            </a:r>
            <a:r>
              <a:rPr lang="en-US" sz="1200" b="1" dirty="0">
                <a:solidFill>
                  <a:schemeClr val="bg2">
                    <a:lumMod val="50000"/>
                  </a:schemeClr>
                </a:solidFill>
              </a:rPr>
              <a:t>relationships with teachers </a:t>
            </a:r>
            <a:r>
              <a:rPr lang="en-US" sz="1200" dirty="0">
                <a:solidFill>
                  <a:schemeClr val="bg2">
                    <a:lumMod val="50000"/>
                  </a:schemeClr>
                </a:solidFill>
              </a:rPr>
              <a:t>as essential for success in learning, with both good and bad teachers capable of having major effects on learning.</a:t>
            </a:r>
          </a:p>
          <a:p>
            <a:pPr marL="171450" indent="-171450" fontAlgn="base">
              <a:lnSpc>
                <a:spcPct val="90000"/>
              </a:lnSpc>
              <a:buFont typeface="Arial" panose="020B0604020202020204" pitchFamily="34" charset="0"/>
              <a:buChar char="•"/>
            </a:pPr>
            <a:r>
              <a:rPr lang="en-US" sz="1200" b="1" dirty="0">
                <a:solidFill>
                  <a:schemeClr val="bg2">
                    <a:lumMod val="50000"/>
                  </a:schemeClr>
                </a:solidFill>
              </a:rPr>
              <a:t>Fairness and equality </a:t>
            </a:r>
            <a:r>
              <a:rPr lang="en-US" sz="1200" dirty="0">
                <a:solidFill>
                  <a:schemeClr val="bg2">
                    <a:lumMod val="50000"/>
                  </a:schemeClr>
                </a:solidFill>
              </a:rPr>
              <a:t>are themes that occur time and time again. Children and young people say they see unfairness in their communities, or in New Zealand as a whole, as incompatible with wellbeing. </a:t>
            </a:r>
          </a:p>
          <a:p>
            <a:pPr marL="171450" indent="-171450" fontAlgn="base">
              <a:lnSpc>
                <a:spcPct val="90000"/>
              </a:lnSpc>
              <a:buFont typeface="Arial" panose="020B0604020202020204" pitchFamily="34" charset="0"/>
              <a:buChar char="•"/>
            </a:pPr>
            <a:r>
              <a:rPr lang="en-US" sz="1200" b="1" dirty="0">
                <a:solidFill>
                  <a:schemeClr val="bg2">
                    <a:lumMod val="50000"/>
                  </a:schemeClr>
                </a:solidFill>
              </a:rPr>
              <a:t>They are proud of their heritage </a:t>
            </a:r>
            <a:r>
              <a:rPr lang="en-US" sz="1200" dirty="0">
                <a:solidFill>
                  <a:schemeClr val="bg2">
                    <a:lumMod val="50000"/>
                  </a:schemeClr>
                </a:solidFill>
              </a:rPr>
              <a:t>and many, from all ethnicities, </a:t>
            </a:r>
            <a:r>
              <a:rPr lang="en-US" sz="1200" b="1" dirty="0">
                <a:solidFill>
                  <a:schemeClr val="bg2">
                    <a:lumMod val="50000"/>
                  </a:schemeClr>
                </a:solidFill>
              </a:rPr>
              <a:t>consider </a:t>
            </a:r>
            <a:r>
              <a:rPr lang="en-US" sz="1200" b="1" dirty="0" err="1">
                <a:solidFill>
                  <a:schemeClr val="bg2">
                    <a:lumMod val="50000"/>
                  </a:schemeClr>
                </a:solidFill>
              </a:rPr>
              <a:t>te</a:t>
            </a:r>
            <a:r>
              <a:rPr lang="en-US" sz="1200" b="1" dirty="0">
                <a:solidFill>
                  <a:schemeClr val="bg2">
                    <a:lumMod val="50000"/>
                  </a:schemeClr>
                </a:solidFill>
              </a:rPr>
              <a:t> </a:t>
            </a:r>
            <a:r>
              <a:rPr lang="en-US" sz="1200" b="1" dirty="0" err="1">
                <a:solidFill>
                  <a:schemeClr val="bg2">
                    <a:lumMod val="50000"/>
                  </a:schemeClr>
                </a:solidFill>
              </a:rPr>
              <a:t>reo</a:t>
            </a:r>
            <a:r>
              <a:rPr lang="en-US" sz="1200" b="1" dirty="0">
                <a:solidFill>
                  <a:schemeClr val="bg2">
                    <a:lumMod val="50000"/>
                  </a:schemeClr>
                </a:solidFill>
              </a:rPr>
              <a:t> Māori to be a taong</a:t>
            </a:r>
            <a:r>
              <a:rPr lang="en-US" sz="1200" dirty="0">
                <a:solidFill>
                  <a:schemeClr val="bg2">
                    <a:lumMod val="50000"/>
                  </a:schemeClr>
                </a:solidFill>
              </a:rPr>
              <a:t>a that everybody should have the opportunity to have. </a:t>
            </a:r>
          </a:p>
          <a:p>
            <a:pPr marL="171450" indent="-171450" fontAlgn="base">
              <a:lnSpc>
                <a:spcPct val="90000"/>
              </a:lnSpc>
              <a:buFont typeface="Arial" panose="020B0604020202020204" pitchFamily="34" charset="0"/>
              <a:buChar char="•"/>
            </a:pPr>
            <a:r>
              <a:rPr lang="en-US" sz="1200" b="1" dirty="0">
                <a:solidFill>
                  <a:schemeClr val="bg2">
                    <a:lumMod val="50000"/>
                  </a:schemeClr>
                </a:solidFill>
              </a:rPr>
              <a:t>They value safety in their personal environments, </a:t>
            </a:r>
            <a:r>
              <a:rPr lang="en-US" sz="1200" dirty="0">
                <a:solidFill>
                  <a:schemeClr val="bg2">
                    <a:lumMod val="50000"/>
                  </a:schemeClr>
                </a:solidFill>
              </a:rPr>
              <a:t>such as freedom from bullying at school and being able to live in warm, dry, spacious homes.</a:t>
            </a:r>
          </a:p>
          <a:p>
            <a:pPr marL="171450" indent="-171450" fontAlgn="base">
              <a:lnSpc>
                <a:spcPct val="90000"/>
              </a:lnSpc>
              <a:buFont typeface="Arial" panose="020B0604020202020204" pitchFamily="34" charset="0"/>
              <a:buChar char="•"/>
            </a:pPr>
            <a:r>
              <a:rPr lang="en-US" sz="1200" dirty="0">
                <a:solidFill>
                  <a:schemeClr val="bg2">
                    <a:lumMod val="50000"/>
                  </a:schemeClr>
                </a:solidFill>
              </a:rPr>
              <a:t>We hear consistently that children and </a:t>
            </a:r>
            <a:r>
              <a:rPr lang="en-US" sz="1200" b="1" dirty="0">
                <a:solidFill>
                  <a:schemeClr val="bg2">
                    <a:lumMod val="50000"/>
                  </a:schemeClr>
                </a:solidFill>
              </a:rPr>
              <a:t>young people want to be asked their views </a:t>
            </a:r>
            <a:r>
              <a:rPr lang="en-US" sz="1200" dirty="0">
                <a:solidFill>
                  <a:schemeClr val="bg2">
                    <a:lumMod val="50000"/>
                  </a:schemeClr>
                </a:solidFill>
              </a:rPr>
              <a:t>about things that matter to them, and they want their views to be listened to.</a:t>
            </a:r>
          </a:p>
          <a:p>
            <a:pPr marL="171450" marR="0" lvl="0" indent="-171450" algn="l" defTabSz="914400" rtl="0" eaLnBrk="1" fontAlgn="base"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bg2">
                    <a:lumMod val="50000"/>
                  </a:schemeClr>
                </a:solidFill>
              </a:rPr>
              <a:t>A </a:t>
            </a:r>
            <a:r>
              <a:rPr lang="en-US" sz="1200" b="1" dirty="0">
                <a:solidFill>
                  <a:schemeClr val="bg2">
                    <a:lumMod val="50000"/>
                  </a:schemeClr>
                </a:solidFill>
              </a:rPr>
              <a:t>sense of belonging </a:t>
            </a:r>
            <a:r>
              <a:rPr lang="en-US" sz="1200" dirty="0">
                <a:solidFill>
                  <a:schemeClr val="bg2">
                    <a:lumMod val="50000"/>
                  </a:schemeClr>
                </a:solidFill>
              </a:rPr>
              <a:t>is a key factor for wellbeing and important for pro-social development Being connected and having pro-social development are necessary for young people to participate positively in society and avoid crime.</a:t>
            </a:r>
          </a:p>
          <a:p>
            <a:pPr marL="171450" indent="-171450" fontAlgn="base">
              <a:lnSpc>
                <a:spcPct val="90000"/>
              </a:lnSpc>
              <a:buFont typeface="Arial" panose="020B0604020202020204" pitchFamily="34" charset="0"/>
              <a:buChar char="•"/>
            </a:pPr>
            <a:endParaRPr lang="en-US" sz="1200" dirty="0">
              <a:solidFill>
                <a:schemeClr val="bg2">
                  <a:lumMod val="50000"/>
                </a:schemeClr>
              </a:solidFill>
            </a:endParaRP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21</a:t>
            </a:fld>
            <a:endParaRPr lang="en-NZ"/>
          </a:p>
        </p:txBody>
      </p:sp>
    </p:spTree>
    <p:extLst>
      <p:ext uri="{BB962C8B-B14F-4D97-AF65-F5344CB8AC3E}">
        <p14:creationId xmlns:p14="http://schemas.microsoft.com/office/powerpoint/2010/main" val="315704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22</a:t>
            </a:fld>
            <a:endParaRPr lang="en-NZ"/>
          </a:p>
        </p:txBody>
      </p:sp>
    </p:spTree>
    <p:extLst>
      <p:ext uri="{BB962C8B-B14F-4D97-AF65-F5344CB8AC3E}">
        <p14:creationId xmlns:p14="http://schemas.microsoft.com/office/powerpoint/2010/main" val="32033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Introduce myself:</a:t>
            </a:r>
          </a:p>
          <a:p>
            <a:pPr marL="628650" lvl="1" indent="-171450">
              <a:buFont typeface="Arial" pitchFamily="34" charset="0"/>
              <a:buChar char="•"/>
            </a:pPr>
            <a:r>
              <a:rPr lang="en-NZ" b="1" dirty="0"/>
              <a:t>Teaching career </a:t>
            </a:r>
            <a:r>
              <a:rPr lang="en-NZ" dirty="0"/>
              <a:t>/ not to be confused with my brother </a:t>
            </a:r>
            <a:r>
              <a:rPr lang="en-NZ" b="1" dirty="0"/>
              <a:t>Mark</a:t>
            </a:r>
            <a:r>
              <a:rPr lang="en-NZ" dirty="0"/>
              <a:t>… conversation “no, I’m Stephen…” at the end of the conversation, “It’s been great catching up with you Mark”</a:t>
            </a:r>
          </a:p>
          <a:p>
            <a:pPr marL="628650" lvl="1" indent="-171450">
              <a:buFont typeface="Arial" pitchFamily="34" charset="0"/>
              <a:buChar char="•"/>
            </a:pPr>
            <a:r>
              <a:rPr lang="en-NZ" dirty="0"/>
              <a:t>Here in my capacity as an education consultant with </a:t>
            </a:r>
            <a:r>
              <a:rPr lang="en-NZ" b="1" dirty="0"/>
              <a:t>InterLEAD</a:t>
            </a:r>
            <a:r>
              <a:rPr lang="en-NZ" dirty="0"/>
              <a:t>.</a:t>
            </a:r>
          </a:p>
          <a:p>
            <a:pPr marL="628650" lvl="1" indent="-171450">
              <a:buFont typeface="Arial" pitchFamily="34" charset="0"/>
              <a:buChar char="•"/>
            </a:pPr>
            <a:r>
              <a:rPr lang="en-NZ" b="1" dirty="0"/>
              <a:t>It’s a pleasure to be invited to play a part in assisting a school I have admired for many years.</a:t>
            </a:r>
          </a:p>
          <a:p>
            <a:pPr marL="628650" lvl="1" indent="-171450">
              <a:buFont typeface="Arial" pitchFamily="34" charset="0"/>
              <a:buChar char="•"/>
            </a:pPr>
            <a:r>
              <a:rPr lang="en-NZ" dirty="0"/>
              <a:t>I am </a:t>
            </a:r>
            <a:r>
              <a:rPr lang="en-NZ" b="1" dirty="0"/>
              <a:t>part neutral facilitator</a:t>
            </a:r>
            <a:r>
              <a:rPr lang="en-NZ" dirty="0"/>
              <a:t>, taking you through a well-considered process…</a:t>
            </a:r>
          </a:p>
          <a:p>
            <a:pPr marL="628650" lvl="1" indent="-171450">
              <a:buFont typeface="Arial" pitchFamily="34" charset="0"/>
              <a:buChar char="•"/>
            </a:pPr>
            <a:r>
              <a:rPr lang="en-NZ" dirty="0"/>
              <a:t>And </a:t>
            </a:r>
            <a:r>
              <a:rPr lang="en-NZ" b="1" dirty="0"/>
              <a:t>part school specialist</a:t>
            </a:r>
            <a:r>
              <a:rPr lang="en-NZ" dirty="0"/>
              <a:t>, because, like many of you in the room, I have been immersed in education for decades and have a lot of knowledge, and plenty of opinions. I’m going to do my best to tell you when I am moving from neutral to specialist.</a:t>
            </a:r>
          </a:p>
          <a:p>
            <a:pPr marL="0" indent="0">
              <a:buFont typeface="Arial" pitchFamily="34" charset="0"/>
              <a:buNone/>
            </a:pPr>
            <a:r>
              <a:rPr lang="en-NZ" b="1" baseline="0" dirty="0"/>
              <a:t>Who is here? </a:t>
            </a:r>
          </a:p>
          <a:p>
            <a:pPr marL="171450" indent="-171450">
              <a:buFont typeface="Arial" pitchFamily="34" charset="0"/>
              <a:buChar char="•"/>
            </a:pPr>
            <a:r>
              <a:rPr lang="en-NZ" baseline="0" dirty="0"/>
              <a:t>Current BOT</a:t>
            </a:r>
          </a:p>
          <a:p>
            <a:pPr marL="171450" indent="-171450">
              <a:buFont typeface="Arial" pitchFamily="34" charset="0"/>
              <a:buChar char="•"/>
            </a:pPr>
            <a:r>
              <a:rPr lang="en-NZ" baseline="0" dirty="0"/>
              <a:t>Past BOT</a:t>
            </a:r>
          </a:p>
          <a:p>
            <a:pPr marL="171450" indent="-171450">
              <a:buFont typeface="Arial" pitchFamily="34" charset="0"/>
              <a:buChar char="•"/>
            </a:pPr>
            <a:r>
              <a:rPr lang="en-NZ" baseline="0" dirty="0"/>
              <a:t>Parents</a:t>
            </a:r>
          </a:p>
          <a:p>
            <a:pPr marL="171450" indent="-171450">
              <a:buFont typeface="Arial" pitchFamily="34" charset="0"/>
              <a:buChar char="•"/>
            </a:pPr>
            <a:r>
              <a:rPr lang="en-NZ" baseline="0" dirty="0"/>
              <a:t>Staff</a:t>
            </a:r>
          </a:p>
          <a:p>
            <a:pPr marL="171450" indent="-171450">
              <a:buFont typeface="Arial" pitchFamily="34" charset="0"/>
              <a:buChar char="•"/>
            </a:pPr>
            <a:r>
              <a:rPr lang="en-NZ" baseline="0" dirty="0"/>
              <a:t>Students</a:t>
            </a:r>
          </a:p>
          <a:p>
            <a:pPr marL="171450" indent="-171450">
              <a:buFont typeface="Arial" pitchFamily="34" charset="0"/>
              <a:buChar char="•"/>
            </a:pPr>
            <a:r>
              <a:rPr lang="en-NZ" baseline="0" dirty="0"/>
              <a:t>Anyone I’ve missed?</a:t>
            </a:r>
          </a:p>
          <a:p>
            <a:pPr marL="171450" indent="-171450">
              <a:buFont typeface="Arial" pitchFamily="34" charset="0"/>
              <a:buChar char="•"/>
            </a:pPr>
            <a:endParaRPr lang="en-NZ" dirty="0"/>
          </a:p>
          <a:p>
            <a:pPr marL="171450" indent="-171450">
              <a:buFont typeface="Arial" pitchFamily="34" charset="0"/>
              <a:buChar char="•"/>
            </a:pPr>
            <a:endParaRPr lang="en-NZ" dirty="0"/>
          </a:p>
          <a:p>
            <a:pPr marL="171450" indent="-171450">
              <a:buFont typeface="Arial" pitchFamily="34" charset="0"/>
              <a:buChar char="•"/>
            </a:pPr>
            <a:r>
              <a:rPr lang="en-NZ" dirty="0"/>
              <a:t>Strategic Planning: 2020-2024</a:t>
            </a:r>
          </a:p>
          <a:p>
            <a:pPr marL="628650" lvl="1" indent="-171450">
              <a:buFont typeface="Arial" pitchFamily="34" charset="0"/>
              <a:buChar char="•"/>
            </a:pPr>
            <a:r>
              <a:rPr lang="en-NZ" dirty="0"/>
              <a:t>Compare good and bad strategy</a:t>
            </a:r>
          </a:p>
          <a:p>
            <a:pPr marL="171450" indent="-171450">
              <a:buFont typeface="Arial" pitchFamily="34" charset="0"/>
              <a:buChar char="•"/>
            </a:pPr>
            <a:r>
              <a:rPr lang="en-NZ" dirty="0"/>
              <a:t>External Landscape:</a:t>
            </a:r>
          </a:p>
          <a:p>
            <a:pPr marL="628650" lvl="1" indent="-171450">
              <a:buFont typeface="Arial" pitchFamily="34" charset="0"/>
              <a:buChar char="•"/>
            </a:pPr>
            <a:r>
              <a:rPr lang="en-NZ" dirty="0"/>
              <a:t>Changes in the workplace</a:t>
            </a:r>
          </a:p>
          <a:p>
            <a:pPr marL="0" lvl="0" indent="0">
              <a:buFont typeface="Arial" pitchFamily="34" charset="0"/>
              <a:buNone/>
            </a:pPr>
            <a:r>
              <a:rPr lang="en-NZ" dirty="0"/>
              <a:t>What is going well at NBHS: INTRODUCE QUOTE HERE</a:t>
            </a:r>
          </a:p>
          <a:p>
            <a:pPr marL="628650" lvl="1" indent="-171450">
              <a:buFont typeface="Arial" pitchFamily="34" charset="0"/>
              <a:buChar char="•"/>
            </a:pPr>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2</a:t>
            </a:fld>
            <a:endParaRPr lang="en-NZ"/>
          </a:p>
        </p:txBody>
      </p:sp>
    </p:spTree>
    <p:extLst>
      <p:ext uri="{BB962C8B-B14F-4D97-AF65-F5344CB8AC3E}">
        <p14:creationId xmlns:p14="http://schemas.microsoft.com/office/powerpoint/2010/main" val="3892719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23</a:t>
            </a:fld>
            <a:endParaRPr lang="en-NZ"/>
          </a:p>
        </p:txBody>
      </p:sp>
    </p:spTree>
    <p:extLst>
      <p:ext uri="{BB962C8B-B14F-4D97-AF65-F5344CB8AC3E}">
        <p14:creationId xmlns:p14="http://schemas.microsoft.com/office/powerpoint/2010/main" val="1689964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50000"/>
                  </a:schemeClr>
                </a:solidFill>
              </a:rPr>
              <a:t>Source: The Youth 2012 Survey 8500 students aged 12-18 attending school in 2012 were asked about how they identify with their culture. </a:t>
            </a:r>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24</a:t>
            </a:fld>
            <a:endParaRPr lang="en-NZ"/>
          </a:p>
        </p:txBody>
      </p:sp>
    </p:spTree>
    <p:extLst>
      <p:ext uri="{BB962C8B-B14F-4D97-AF65-F5344CB8AC3E}">
        <p14:creationId xmlns:p14="http://schemas.microsoft.com/office/powerpoint/2010/main" val="413733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What I’m about to show you comes from research by </a:t>
            </a:r>
            <a:r>
              <a:rPr lang="en-NZ" b="1" dirty="0"/>
              <a:t>BERL </a:t>
            </a:r>
            <a:r>
              <a:rPr lang="en-NZ" dirty="0"/>
              <a:t>(</a:t>
            </a:r>
            <a:r>
              <a:rPr lang="en-US" sz="1200" b="0" i="0" kern="1200" dirty="0">
                <a:solidFill>
                  <a:schemeClr val="tx1"/>
                </a:solidFill>
                <a:effectLst/>
                <a:latin typeface="+mn-lt"/>
                <a:ea typeface="+mn-ea"/>
                <a:cs typeface="+mn-cs"/>
              </a:rPr>
              <a:t>provider of economic research, analysis, advice and consultancy in </a:t>
            </a:r>
            <a:r>
              <a:rPr lang="en-US" sz="1200" b="1" i="0" kern="1200" dirty="0">
                <a:solidFill>
                  <a:schemeClr val="tx1"/>
                </a:solidFill>
                <a:effectLst/>
                <a:latin typeface="+mn-lt"/>
                <a:ea typeface="+mn-ea"/>
                <a:cs typeface="+mn-cs"/>
              </a:rPr>
              <a:t>New Zealand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Hillmare</a:t>
            </a:r>
            <a:r>
              <a:rPr lang="en-US" sz="1200" b="0" i="0" kern="1200" dirty="0">
                <a:solidFill>
                  <a:schemeClr val="tx1"/>
                </a:solidFill>
                <a:effectLst/>
                <a:latin typeface="+mn-lt"/>
                <a:ea typeface="+mn-ea"/>
                <a:cs typeface="+mn-cs"/>
              </a:rPr>
              <a:t> Schulze (BERL) and </a:t>
            </a:r>
            <a:r>
              <a:rPr lang="en-US" sz="1200" b="0" i="0" kern="1200" dirty="0" err="1">
                <a:solidFill>
                  <a:schemeClr val="tx1"/>
                </a:solidFill>
                <a:effectLst/>
                <a:latin typeface="+mn-lt"/>
                <a:ea typeface="+mn-ea"/>
                <a:cs typeface="+mn-cs"/>
              </a:rPr>
              <a:t>Erera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Tarena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Tokona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Raki</a:t>
            </a:r>
            <a:r>
              <a:rPr lang="en-US" sz="1200" b="0" i="0" kern="1200" dirty="0">
                <a:solidFill>
                  <a:schemeClr val="tx1"/>
                </a:solidFill>
                <a:effectLst/>
                <a:latin typeface="+mn-lt"/>
                <a:ea typeface="+mn-ea"/>
                <a:cs typeface="+mn-cs"/>
              </a:rPr>
              <a:t> – </a:t>
            </a:r>
            <a:r>
              <a:rPr lang="en-US" sz="1200" b="1" i="0" kern="1200" dirty="0">
                <a:solidFill>
                  <a:schemeClr val="tx1"/>
                </a:solidFill>
                <a:effectLst/>
                <a:latin typeface="+mn-lt"/>
                <a:ea typeface="+mn-ea"/>
                <a:cs typeface="+mn-cs"/>
              </a:rPr>
              <a:t>Maori Futures Collective</a:t>
            </a: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25</a:t>
            </a:fld>
            <a:endParaRPr lang="en-NZ"/>
          </a:p>
        </p:txBody>
      </p:sp>
    </p:spTree>
    <p:extLst>
      <p:ext uri="{BB962C8B-B14F-4D97-AF65-F5344CB8AC3E}">
        <p14:creationId xmlns:p14="http://schemas.microsoft.com/office/powerpoint/2010/main" val="1783216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Income is $200 less per week. Why?</a:t>
            </a:r>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26</a:t>
            </a:fld>
            <a:endParaRPr lang="en-NZ"/>
          </a:p>
        </p:txBody>
      </p:sp>
    </p:spTree>
    <p:extLst>
      <p:ext uri="{BB962C8B-B14F-4D97-AF65-F5344CB8AC3E}">
        <p14:creationId xmlns:p14="http://schemas.microsoft.com/office/powerpoint/2010/main" val="173781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Answer: pay rates are aligned with skill levels. Maori have a lower percentage in high skilled jobs and a higher percentage in low skilled jobs.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How does the future look?</a:t>
            </a: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27</a:t>
            </a:fld>
            <a:endParaRPr lang="en-NZ"/>
          </a:p>
        </p:txBody>
      </p:sp>
    </p:spTree>
    <p:extLst>
      <p:ext uri="{BB962C8B-B14F-4D97-AF65-F5344CB8AC3E}">
        <p14:creationId xmlns:p14="http://schemas.microsoft.com/office/powerpoint/2010/main" val="226090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28</a:t>
            </a:fld>
            <a:endParaRPr lang="en-NZ"/>
          </a:p>
        </p:txBody>
      </p:sp>
    </p:spTree>
    <p:extLst>
      <p:ext uri="{BB962C8B-B14F-4D97-AF65-F5344CB8AC3E}">
        <p14:creationId xmlns:p14="http://schemas.microsoft.com/office/powerpoint/2010/main" val="239013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NZ" dirty="0"/>
              <a:t>Stop to write / talk about what </a:t>
            </a:r>
            <a:r>
              <a:rPr lang="en-NZ" sz="1200" i="1" dirty="0">
                <a:solidFill>
                  <a:schemeClr val="accent2"/>
                </a:solidFill>
              </a:rPr>
              <a:t>else</a:t>
            </a:r>
            <a:r>
              <a:rPr lang="en-NZ" sz="1200" dirty="0">
                <a:solidFill>
                  <a:schemeClr val="accent2"/>
                </a:solidFill>
              </a:rPr>
              <a:t> is interesting, surprising, challenging, or relevant to the NBHS environment</a:t>
            </a:r>
            <a:endParaRPr lang="en-NZ" dirty="0"/>
          </a:p>
          <a:p>
            <a:endParaRPr lang="en-NZ" dirty="0"/>
          </a:p>
          <a:p>
            <a:r>
              <a:rPr lang="en-NZ" dirty="0"/>
              <a:t>5 </a:t>
            </a:r>
            <a:r>
              <a:rPr lang="en-NZ" dirty="0" err="1"/>
              <a:t>mins</a:t>
            </a:r>
            <a:r>
              <a:rPr lang="en-NZ" dirty="0"/>
              <a: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29</a:t>
            </a:fld>
            <a:endParaRPr lang="en-NZ"/>
          </a:p>
        </p:txBody>
      </p:sp>
    </p:spTree>
    <p:extLst>
      <p:ext uri="{BB962C8B-B14F-4D97-AF65-F5344CB8AC3E}">
        <p14:creationId xmlns:p14="http://schemas.microsoft.com/office/powerpoint/2010/main" val="802605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Thank you for participating in a survey in preparation for tonight. I’m going to take you through the themes that emerged.</a:t>
            </a:r>
          </a:p>
        </p:txBody>
      </p:sp>
      <p:sp>
        <p:nvSpPr>
          <p:cNvPr id="4" name="Slide Number Placeholder 3"/>
          <p:cNvSpPr>
            <a:spLocks noGrp="1"/>
          </p:cNvSpPr>
          <p:nvPr>
            <p:ph type="sldNum" sz="quarter" idx="5"/>
          </p:nvPr>
        </p:nvSpPr>
        <p:spPr/>
        <p:txBody>
          <a:bodyPr/>
          <a:lstStyle/>
          <a:p>
            <a:fld id="{EC887D7F-16F4-424F-A61F-51CFE409CF15}" type="slidenum">
              <a:rPr lang="en-NZ" smtClean="0"/>
              <a:t>30</a:t>
            </a:fld>
            <a:endParaRPr lang="en-NZ"/>
          </a:p>
        </p:txBody>
      </p:sp>
    </p:spTree>
    <p:extLst>
      <p:ext uri="{BB962C8B-B14F-4D97-AF65-F5344CB8AC3E}">
        <p14:creationId xmlns:p14="http://schemas.microsoft.com/office/powerpoint/2010/main" val="821450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Take notes as we go</a:t>
            </a:r>
          </a:p>
          <a:p>
            <a:pPr marL="514350" lvl="1" indent="-514350">
              <a:spcAft>
                <a:spcPts val="1200"/>
              </a:spcAft>
              <a:buFont typeface="+mj-lt"/>
              <a:buAutoNum type="arabicPeriod"/>
            </a:pPr>
            <a:r>
              <a:rPr lang="en-US" sz="2800" dirty="0">
                <a:solidFill>
                  <a:schemeClr val="accent2"/>
                </a:solidFill>
              </a:rPr>
              <a:t>What are we doing well?</a:t>
            </a:r>
          </a:p>
          <a:p>
            <a:pPr marL="514350" lvl="1" indent="-514350">
              <a:spcAft>
                <a:spcPts val="1200"/>
              </a:spcAft>
              <a:buFont typeface="+mj-lt"/>
              <a:buAutoNum type="arabicPeriod"/>
            </a:pPr>
            <a:r>
              <a:rPr lang="en-US" sz="2800" dirty="0">
                <a:solidFill>
                  <a:schemeClr val="accent2"/>
                </a:solidFill>
              </a:rPr>
              <a:t>What are we doing now that needs to be changed or improved?</a:t>
            </a:r>
          </a:p>
          <a:p>
            <a:pPr marL="514350" lvl="1" indent="-514350">
              <a:spcAft>
                <a:spcPts val="1200"/>
              </a:spcAft>
              <a:buFont typeface="+mj-lt"/>
              <a:buAutoNum type="arabicPeriod"/>
            </a:pPr>
            <a:r>
              <a:rPr lang="en-US" sz="2800" dirty="0">
                <a:solidFill>
                  <a:schemeClr val="accent2"/>
                </a:solidFill>
              </a:rPr>
              <a:t>Which groups of students are not having their needs m</a:t>
            </a:r>
            <a:r>
              <a:rPr lang="en-US" sz="2800" dirty="0">
                <a:solidFill>
                  <a:schemeClr val="bg2">
                    <a:lumMod val="50000"/>
                  </a:schemeClr>
                </a:solidFill>
              </a:rPr>
              <a:t>e</a:t>
            </a:r>
            <a:r>
              <a:rPr lang="en-US" sz="2800" dirty="0">
                <a:solidFill>
                  <a:schemeClr val="bg1"/>
                </a:solidFill>
              </a:rPr>
              <a:t>t?</a:t>
            </a:r>
          </a:p>
          <a:p>
            <a:pPr marL="514350" lvl="1" indent="-514350">
              <a:spcAft>
                <a:spcPts val="1200"/>
              </a:spcAft>
              <a:buFont typeface="+mj-lt"/>
              <a:buAutoNum type="arabicPeriod"/>
            </a:pPr>
            <a:r>
              <a:rPr lang="en-US" sz="2800" dirty="0">
                <a:solidFill>
                  <a:schemeClr val="accent2"/>
                </a:solidFill>
              </a:rPr>
              <a:t>Wh</a:t>
            </a:r>
            <a:r>
              <a:rPr lang="en-US" sz="2800" dirty="0">
                <a:solidFill>
                  <a:schemeClr val="bg1"/>
                </a:solidFill>
              </a:rPr>
              <a:t>at</a:t>
            </a:r>
            <a:r>
              <a:rPr lang="en-US" sz="2800" dirty="0">
                <a:solidFill>
                  <a:schemeClr val="accent2"/>
                </a:solidFill>
              </a:rPr>
              <a:t> </a:t>
            </a:r>
            <a:r>
              <a:rPr lang="en-US" sz="2800" dirty="0">
                <a:solidFill>
                  <a:schemeClr val="bg1"/>
                </a:solidFill>
              </a:rPr>
              <a:t>do we need to include in future </a:t>
            </a:r>
            <a:r>
              <a:rPr lang="en-US" sz="2800" dirty="0">
                <a:solidFill>
                  <a:schemeClr val="accent2"/>
                </a:solidFill>
              </a:rPr>
              <a:t>deve</a:t>
            </a:r>
            <a:r>
              <a:rPr lang="en-US" sz="2800" dirty="0">
                <a:solidFill>
                  <a:schemeClr val="bg1"/>
                </a:solidFill>
              </a:rPr>
              <a:t>lopments?</a:t>
            </a:r>
          </a:p>
          <a:p>
            <a:endParaRPr lang="en-NZ" dirty="0"/>
          </a:p>
          <a:p>
            <a:endParaRPr lang="en-NZ" dirty="0"/>
          </a:p>
          <a:p>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31</a:t>
            </a:fld>
            <a:endParaRPr lang="en-NZ"/>
          </a:p>
        </p:txBody>
      </p:sp>
    </p:spTree>
    <p:extLst>
      <p:ext uri="{BB962C8B-B14F-4D97-AF65-F5344CB8AC3E}">
        <p14:creationId xmlns:p14="http://schemas.microsoft.com/office/powerpoint/2010/main" val="532268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Distracting learning environment: </a:t>
            </a:r>
            <a:r>
              <a:rPr lang="en-US" dirty="0"/>
              <a:t>Sometimes it is difficult to stay on task. Sometimes when we are doing internals, a large portion of the class will be off topic and talking. The noise can be quite distracting! This is particularly bad for some subjects</a:t>
            </a:r>
          </a:p>
          <a:p>
            <a:r>
              <a:rPr lang="en-US" b="1" dirty="0"/>
              <a:t>Agriculture: </a:t>
            </a:r>
            <a:r>
              <a:rPr lang="en-US" dirty="0"/>
              <a:t>I would love to see the school further improve the opportunities in agriculture. Whether its more courses to do such as crutching and shearing, or more field trips to further knowledge and experience. Especially since the agriculture field is huge in NZ. </a:t>
            </a: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32</a:t>
            </a:fld>
            <a:endParaRPr lang="en-NZ"/>
          </a:p>
        </p:txBody>
      </p:sp>
    </p:spTree>
    <p:extLst>
      <p:ext uri="{BB962C8B-B14F-4D97-AF65-F5344CB8AC3E}">
        <p14:creationId xmlns:p14="http://schemas.microsoft.com/office/powerpoint/2010/main" val="267118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baseline="0" dirty="0"/>
              <a:t>You’ve already conducted a Stop/start/stay, or a keep / stop / develop. This exercise is about the </a:t>
            </a:r>
            <a:r>
              <a:rPr lang="en-NZ" b="1" baseline="0" dirty="0"/>
              <a:t>current reality at NBHS as you have know it</a:t>
            </a:r>
            <a:r>
              <a:rPr lang="en-NZ" baseline="0" dirty="0"/>
              <a:t>. In what areas is the school effective / ineffective. It might improving or declining.  You’ll see that ‘cruising’ is placed under declining – that’s because when something is static in a school, it’s usual slowly eroding. But of course, it might simply be strolling at a steady pace.</a:t>
            </a:r>
          </a:p>
          <a:p>
            <a:pPr marL="228600" indent="-228600">
              <a:buFont typeface="+mj-lt"/>
              <a:buAutoNum type="arabicPeriod"/>
            </a:pPr>
            <a:r>
              <a:rPr lang="en-NZ" b="1" baseline="0" dirty="0"/>
              <a:t>3 minutes of sustained silent writing</a:t>
            </a:r>
            <a:r>
              <a:rPr lang="en-NZ" baseline="0" dirty="0"/>
              <a:t>, then I’ll give you more instructions.</a:t>
            </a:r>
          </a:p>
          <a:p>
            <a:pPr marL="228600" indent="-228600">
              <a:buFont typeface="+mj-lt"/>
              <a:buAutoNum type="arabicPeriod"/>
            </a:pPr>
            <a:r>
              <a:rPr lang="en-NZ" baseline="0" dirty="0"/>
              <a:t>Shortly, you will share some ideas with the person next to you. YOU CAN EDIT YOUR OWN AT ANY TIME.</a:t>
            </a:r>
          </a:p>
          <a:p>
            <a:pPr marL="228600" indent="-228600">
              <a:buFont typeface="+mj-lt"/>
              <a:buAutoNum type="arabicPeriod"/>
            </a:pPr>
            <a:r>
              <a:rPr lang="en-NZ" baseline="0" dirty="0"/>
              <a:t>If you don’t know the person,</a:t>
            </a:r>
            <a:r>
              <a:rPr lang="en-NZ" dirty="0"/>
              <a:t> introduce yourself first.</a:t>
            </a:r>
          </a:p>
          <a:p>
            <a:pPr marL="228600" indent="-228600">
              <a:buFont typeface="+mj-lt"/>
              <a:buAutoNum type="arabicPeriod"/>
            </a:pPr>
            <a:r>
              <a:rPr lang="en-NZ" dirty="0"/>
              <a:t>I’m not yet seeking feedback on these ideas because they will evolve a the evening progresses.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3</a:t>
            </a:fld>
            <a:endParaRPr lang="en-NZ"/>
          </a:p>
        </p:txBody>
      </p:sp>
    </p:spTree>
    <p:extLst>
      <p:ext uri="{BB962C8B-B14F-4D97-AF65-F5344CB8AC3E}">
        <p14:creationId xmlns:p14="http://schemas.microsoft.com/office/powerpoint/2010/main" val="163494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Wide range of sporting opportunities </a:t>
            </a:r>
            <a:r>
              <a:rPr lang="en-US" dirty="0"/>
              <a:t>is fantastic especially from boarder's parent point of view regarding access and transport.</a:t>
            </a:r>
          </a:p>
          <a:p>
            <a:r>
              <a:rPr lang="en-US" b="1" dirty="0"/>
              <a:t>The goal setting </a:t>
            </a:r>
            <a:r>
              <a:rPr lang="en-US" dirty="0"/>
              <a:t>we had at the start of the year, that the parents come in with the student and tutor teacher.</a:t>
            </a: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33</a:t>
            </a:fld>
            <a:endParaRPr lang="en-NZ"/>
          </a:p>
        </p:txBody>
      </p:sp>
    </p:spTree>
    <p:extLst>
      <p:ext uri="{BB962C8B-B14F-4D97-AF65-F5344CB8AC3E}">
        <p14:creationId xmlns:p14="http://schemas.microsoft.com/office/powerpoint/2010/main" val="82219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 for learning: </a:t>
            </a:r>
            <a:r>
              <a:rPr lang="en-US" dirty="0"/>
              <a:t> </a:t>
            </a:r>
          </a:p>
          <a:p>
            <a:pPr marL="171450" indent="-171450">
              <a:buFont typeface="Arial" panose="020B0604020202020204" pitchFamily="34" charset="0"/>
              <a:buChar char="•"/>
            </a:pPr>
            <a:r>
              <a:rPr lang="en-US" dirty="0"/>
              <a:t>boys struggling with their learning because of the teacher. Can we have support systems in place for kids who are in this situation such as tutoring or some assistance from HOD, or online lectures to access subject 'experts’, etc. </a:t>
            </a:r>
          </a:p>
          <a:p>
            <a:pPr marL="171450" indent="-171450">
              <a:buFont typeface="Arial" panose="020B0604020202020204" pitchFamily="34" charset="0"/>
              <a:buChar char="•"/>
            </a:pPr>
            <a:r>
              <a:rPr lang="en-US" dirty="0"/>
              <a:t>Happy generally with where the school is at but pay </a:t>
            </a:r>
            <a:r>
              <a:rPr lang="en-US" b="1" dirty="0"/>
              <a:t>more pressure to the few teachers who are not performin</a:t>
            </a:r>
            <a:r>
              <a:rPr lang="en-US" dirty="0"/>
              <a:t>g easily identified from feedback from boys they </a:t>
            </a:r>
            <a:r>
              <a:rPr lang="en-US" dirty="0" err="1"/>
              <a:t>dont</a:t>
            </a:r>
            <a:r>
              <a:rPr lang="en-US" dirty="0"/>
              <a:t> appreciate teachers they can walk over and learn lite from. Help those teachers to master the art of teaching boys. </a:t>
            </a:r>
          </a:p>
          <a:p>
            <a:r>
              <a:rPr lang="en-US" b="1" dirty="0"/>
              <a:t>Start celebrating other students successes in academic and arts</a:t>
            </a:r>
            <a:r>
              <a:rPr lang="en-US" dirty="0"/>
              <a:t>, as a way of walking the walk about well being. It is sad to hear the majority of boys talk about how the sports players are the only ones senior staff respect.</a:t>
            </a:r>
          </a:p>
          <a:p>
            <a:r>
              <a:rPr lang="en-US" b="1" dirty="0"/>
              <a:t>Communication: </a:t>
            </a:r>
            <a:r>
              <a:rPr lang="en-US" dirty="0"/>
              <a:t>The main complaint we hear about NBHS is the lack of communication from parents. Maybe, if we are going to stick with 1 parent - teacher interview a year, we should have at least 1 email/year from a teacher. Or do we just have better communication in the monthly update that parents are welcome to email the teacher if they have an issue - and supply email addresses. The monthly update report is great.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big brother system</a:t>
            </a:r>
            <a:r>
              <a:rPr lang="en-US" dirty="0"/>
              <a:t>, you have some great senior students and teachers who could support some of the less confident or able students to </a:t>
            </a:r>
            <a:r>
              <a:rPr lang="en-US" dirty="0" err="1"/>
              <a:t>realise</a:t>
            </a:r>
            <a:r>
              <a:rPr lang="en-US" dirty="0"/>
              <a:t> their potential.</a:t>
            </a:r>
          </a:p>
          <a:p>
            <a:endParaRPr lang="en-US" dirty="0"/>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34</a:t>
            </a:fld>
            <a:endParaRPr lang="en-NZ"/>
          </a:p>
        </p:txBody>
      </p:sp>
    </p:spTree>
    <p:extLst>
      <p:ext uri="{BB962C8B-B14F-4D97-AF65-F5344CB8AC3E}">
        <p14:creationId xmlns:p14="http://schemas.microsoft.com/office/powerpoint/2010/main" val="2595546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Traditions</a:t>
            </a:r>
            <a:r>
              <a:rPr lang="en-NZ" dirty="0"/>
              <a:t>: that </a:t>
            </a:r>
            <a:r>
              <a:rPr lang="en-US" dirty="0"/>
              <a:t>boys get caught up into a story that is larger than their own</a:t>
            </a:r>
          </a:p>
          <a:p>
            <a:r>
              <a:rPr lang="en-US" b="1" dirty="0"/>
              <a:t>Curriculum</a:t>
            </a:r>
            <a:r>
              <a:rPr lang="en-US" dirty="0"/>
              <a:t>: excellent opportunities to experience a broad curriculum and invaluable support with their academic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solidFill>
                  <a:schemeClr val="accent2"/>
                </a:solidFill>
              </a:rPr>
              <a:t>Implementation of mindfulness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solidFill>
                  <a:schemeClr val="accent2"/>
                </a:solidFill>
              </a:rPr>
              <a:t>DEVELOP:</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solidFill>
                  <a:schemeClr val="accent2"/>
                </a:solidFill>
              </a:rPr>
              <a:t>Staff: </a:t>
            </a:r>
            <a:r>
              <a:rPr lang="en-US" b="0" dirty="0">
                <a:solidFill>
                  <a:schemeClr val="accent2"/>
                </a:solidFill>
              </a:rPr>
              <a:t>We need to have a better working rapport between teachers and management. We need to lift communication between both sides to get the best outcomes and a much better working environment; PD is not done thematically well and very ad hoc. Covert of bullying from staff to staff covered in the guise of </a:t>
            </a:r>
            <a:r>
              <a:rPr lang="en-US" b="0" dirty="0" err="1">
                <a:solidFill>
                  <a:schemeClr val="accent2"/>
                </a:solidFill>
              </a:rPr>
              <a:t>humour</a:t>
            </a:r>
            <a:r>
              <a:rPr lang="en-US" b="0" dirty="0">
                <a:solidFill>
                  <a:schemeClr val="accent2"/>
                </a:solidFill>
              </a:rPr>
              <a:t>.</a:t>
            </a:r>
            <a:endParaRPr lang="en-NZ"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Learning support:</a:t>
            </a:r>
            <a:r>
              <a:rPr lang="en-US" dirty="0">
                <a:solidFill>
                  <a:schemeClr val="accent2"/>
                </a:solidFill>
              </a:rPr>
              <a:t> better planning opportunities and support for learning support classes across several curriculum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Review of food sold in canteen</a:t>
            </a:r>
            <a:r>
              <a:rPr lang="en-US" dirty="0">
                <a:solidFill>
                  <a:schemeClr val="accent2"/>
                </a:solidFill>
              </a:rPr>
              <a:t>. As a school it is irresponsible to be offering sports drinks or food that have negative nutritional value. </a:t>
            </a:r>
            <a:endParaRPr lang="en-NZ"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solidFill>
                <a:schemeClr val="accent2"/>
              </a:solidFill>
            </a:endParaRP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35</a:t>
            </a:fld>
            <a:endParaRPr lang="en-NZ"/>
          </a:p>
        </p:txBody>
      </p:sp>
    </p:spTree>
    <p:extLst>
      <p:ext uri="{BB962C8B-B14F-4D97-AF65-F5344CB8AC3E}">
        <p14:creationId xmlns:p14="http://schemas.microsoft.com/office/powerpoint/2010/main" val="93717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EC887D7F-16F4-424F-A61F-51CFE409CF15}" type="slidenum">
              <a:rPr lang="en-NZ" smtClean="0"/>
              <a:t>36</a:t>
            </a:fld>
            <a:endParaRPr lang="en-NZ"/>
          </a:p>
        </p:txBody>
      </p:sp>
    </p:spTree>
    <p:extLst>
      <p:ext uri="{BB962C8B-B14F-4D97-AF65-F5344CB8AC3E}">
        <p14:creationId xmlns:p14="http://schemas.microsoft.com/office/powerpoint/2010/main" val="2838621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Because we’re going to look at some data shortly… let’s think about what we’re seeing when we look at data.</a:t>
            </a:r>
          </a:p>
          <a:p>
            <a:r>
              <a:rPr lang="en-NZ" dirty="0"/>
              <a:t>Explain the river / water quality &amp; quality analogy.</a:t>
            </a:r>
          </a:p>
          <a:p>
            <a:r>
              <a:rPr lang="en-NZ" dirty="0"/>
              <a:t>Upstream: farm stock wandering in the rivers; industry discharging acidic waste water; streams jammed with forest logs; an overflowing sewage system at a small town…. Versus fenced waterways on farms, riparian planting, responsible practices with waste water, etc.</a:t>
            </a:r>
          </a:p>
        </p:txBody>
      </p:sp>
      <p:sp>
        <p:nvSpPr>
          <p:cNvPr id="4" name="Slide Number Placeholder 3"/>
          <p:cNvSpPr>
            <a:spLocks noGrp="1"/>
          </p:cNvSpPr>
          <p:nvPr>
            <p:ph type="sldNum" sz="quarter" idx="5"/>
          </p:nvPr>
        </p:nvSpPr>
        <p:spPr/>
        <p:txBody>
          <a:bodyPr/>
          <a:lstStyle/>
          <a:p>
            <a:fld id="{EC887D7F-16F4-424F-A61F-51CFE409CF15}" type="slidenum">
              <a:rPr lang="en-NZ" smtClean="0"/>
              <a:t>37</a:t>
            </a:fld>
            <a:endParaRPr lang="en-NZ"/>
          </a:p>
        </p:txBody>
      </p:sp>
    </p:spTree>
    <p:extLst>
      <p:ext uri="{BB962C8B-B14F-4D97-AF65-F5344CB8AC3E}">
        <p14:creationId xmlns:p14="http://schemas.microsoft.com/office/powerpoint/2010/main" val="3599075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Start: So, what are the upstream influences?</a:t>
            </a:r>
          </a:p>
          <a:p>
            <a:r>
              <a:rPr lang="en-NZ" dirty="0"/>
              <a:t>Finish: As we look at the Leavers’ Data, bear in mind that upstream influences have contributed to it. 30% is driven by teachers’ skills.</a:t>
            </a:r>
          </a:p>
          <a:p>
            <a:r>
              <a:rPr lang="en-US" dirty="0"/>
              <a:t>Hattie: It is what </a:t>
            </a:r>
            <a:r>
              <a:rPr lang="en-US" b="1" dirty="0"/>
              <a:t>teachers</a:t>
            </a:r>
            <a:r>
              <a:rPr lang="en-US" dirty="0"/>
              <a:t> know, do, and care about which is very powerful in this learning equation.</a:t>
            </a:r>
          </a:p>
          <a:p>
            <a:r>
              <a:rPr lang="en-US" dirty="0"/>
              <a:t>Source: </a:t>
            </a:r>
            <a:r>
              <a:rPr lang="en-US" dirty="0">
                <a:hlinkClick r:id="rId3"/>
              </a:rPr>
              <a:t>file:///C:/Users/steph/Downloads/john_hattie.pdf</a:t>
            </a:r>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38</a:t>
            </a:fld>
            <a:endParaRPr lang="en-NZ"/>
          </a:p>
        </p:txBody>
      </p:sp>
    </p:spTree>
    <p:extLst>
      <p:ext uri="{BB962C8B-B14F-4D97-AF65-F5344CB8AC3E}">
        <p14:creationId xmlns:p14="http://schemas.microsoft.com/office/powerpoint/2010/main" val="120299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13EF7-475B-274C-94EB-1036DA9940A3}" type="slidenum">
              <a:rPr lang="en-US" smtClean="0"/>
              <a:pPr/>
              <a:t>39</a:t>
            </a:fld>
            <a:endParaRPr lang="en-US"/>
          </a:p>
        </p:txBody>
      </p:sp>
    </p:spTree>
    <p:extLst>
      <p:ext uri="{BB962C8B-B14F-4D97-AF65-F5344CB8AC3E}">
        <p14:creationId xmlns:p14="http://schemas.microsoft.com/office/powerpoint/2010/main" val="2243309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Elizabeth City and fellow-researchers would say that three things are required for improved learning: improved instruction, advancing the curriculum level, and increasing engagement… but curriculum &amp; engagement are, of course, within the ambit of control of the teacher.</a:t>
            </a:r>
          </a:p>
        </p:txBody>
      </p:sp>
    </p:spTree>
    <p:extLst>
      <p:ext uri="{BB962C8B-B14F-4D97-AF65-F5344CB8AC3E}">
        <p14:creationId xmlns:p14="http://schemas.microsoft.com/office/powerpoint/2010/main" val="2195872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So, as you look at these data, be thinking about the upstream effects which have contributed to them that are within the school’s ambit of influence, especially the 30% that is determined by teachers’ skills.</a:t>
            </a:r>
          </a:p>
          <a:p>
            <a:endParaRPr lang="en-US" dirty="0"/>
          </a:p>
          <a:p>
            <a:endParaRPr lang="en-US" dirty="0"/>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42</a:t>
            </a:fld>
            <a:endParaRPr lang="en-NZ"/>
          </a:p>
        </p:txBody>
      </p:sp>
    </p:spTree>
    <p:extLst>
      <p:ext uri="{BB962C8B-B14F-4D97-AF65-F5344CB8AC3E}">
        <p14:creationId xmlns:p14="http://schemas.microsoft.com/office/powerpoint/2010/main" val="492964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Explain:</a:t>
            </a:r>
          </a:p>
          <a:p>
            <a:pPr marL="171450" indent="-171450">
              <a:buFont typeface="Arial" panose="020B0604020202020204" pitchFamily="34" charset="0"/>
              <a:buChar char="•"/>
            </a:pPr>
            <a:r>
              <a:rPr lang="en-NZ" b="1" dirty="0"/>
              <a:t>Final year</a:t>
            </a:r>
            <a:r>
              <a:rPr lang="en-NZ" dirty="0"/>
              <a:t> of school down the </a:t>
            </a:r>
            <a:r>
              <a:rPr lang="en-NZ" b="1" dirty="0"/>
              <a:t>vertical</a:t>
            </a:r>
            <a:r>
              <a:rPr lang="en-NZ" dirty="0"/>
              <a:t> axis; </a:t>
            </a:r>
            <a:r>
              <a:rPr lang="en-NZ" b="1" dirty="0"/>
              <a:t>calendar year</a:t>
            </a:r>
            <a:r>
              <a:rPr lang="en-NZ" dirty="0"/>
              <a:t> across the </a:t>
            </a:r>
            <a:r>
              <a:rPr lang="en-NZ" b="1" dirty="0"/>
              <a:t>horizontal</a:t>
            </a:r>
            <a:r>
              <a:rPr lang="en-NZ" dirty="0"/>
              <a:t> axis.</a:t>
            </a:r>
          </a:p>
          <a:p>
            <a:pPr marL="171450" indent="-171450">
              <a:buFont typeface="Arial" panose="020B0604020202020204" pitchFamily="34" charset="0"/>
              <a:buChar char="•"/>
            </a:pPr>
            <a:r>
              <a:rPr lang="en-NZ" dirty="0"/>
              <a:t>It’s </a:t>
            </a:r>
            <a:r>
              <a:rPr lang="en-NZ" b="1" dirty="0"/>
              <a:t>percentages</a:t>
            </a:r>
          </a:p>
          <a:p>
            <a:pPr marL="171450" indent="-171450">
              <a:buFont typeface="Arial" panose="020B0604020202020204" pitchFamily="34" charset="0"/>
              <a:buChar char="•"/>
            </a:pPr>
            <a:r>
              <a:rPr lang="en-NZ" dirty="0"/>
              <a:t>This measures </a:t>
            </a:r>
            <a:r>
              <a:rPr lang="en-NZ" b="1" dirty="0"/>
              <a:t>leavers, not student attainment at Year 13</a:t>
            </a:r>
            <a:r>
              <a:rPr lang="en-NZ" dirty="0"/>
              <a:t>. It includes all </a:t>
            </a:r>
            <a:r>
              <a:rPr lang="en-NZ" b="1" dirty="0"/>
              <a:t>students who left school and did not enrol at another school</a:t>
            </a:r>
            <a:r>
              <a:rPr lang="en-NZ" dirty="0"/>
              <a:t>, regardless of in which year level they left.</a:t>
            </a:r>
          </a:p>
          <a:p>
            <a:pPr marL="171450" indent="-171450">
              <a:buFont typeface="Arial" panose="020B0604020202020204" pitchFamily="34" charset="0"/>
              <a:buChar char="•"/>
            </a:pPr>
            <a:r>
              <a:rPr lang="en-NZ" dirty="0"/>
              <a:t>Then line by line, from where 2014 was their last year of school</a:t>
            </a:r>
          </a:p>
          <a:p>
            <a:pPr marL="171450" lvl="0" indent="-171450" algn="l" eaLnBrk="0" fontAlgn="base" hangingPunct="0">
              <a:spcBef>
                <a:spcPct val="0"/>
              </a:spcBef>
              <a:spcAft>
                <a:spcPct val="0"/>
              </a:spcAft>
              <a:buFont typeface="Arial" panose="020B0604020202020204" pitchFamily="34" charset="0"/>
              <a:buChar char="•"/>
            </a:pPr>
            <a:r>
              <a:rPr lang="en-NZ" dirty="0"/>
              <a:t>Points to observe: </a:t>
            </a:r>
          </a:p>
          <a:p>
            <a:pPr marL="628650" lvl="1" indent="-171450" algn="l" eaLnBrk="0" fontAlgn="base" hangingPunct="0">
              <a:spcBef>
                <a:spcPct val="0"/>
              </a:spcBef>
              <a:spcAft>
                <a:spcPct val="0"/>
              </a:spcAft>
              <a:buFont typeface="Arial" panose="020B0604020202020204" pitchFamily="34" charset="0"/>
              <a:buChar char="•"/>
            </a:pPr>
            <a:r>
              <a:rPr lang="en-NZ" altLang="en-US" sz="12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80%+ with UE go to university – </a:t>
            </a:r>
            <a:r>
              <a:rPr lang="en-NZ" altLang="en-US" sz="1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 good pipeline</a:t>
            </a:r>
            <a:endParaRPr kumimoji="0" lang="en-NZ" altLang="en-US" sz="1200" b="1" i="0" u="none" strike="noStrike" cap="none" normalizeH="0" baseline="0" dirty="0">
              <a:ln>
                <a:noFill/>
              </a:ln>
              <a:solidFill>
                <a:schemeClr val="accent2"/>
              </a:solidFill>
              <a:effectLst/>
            </a:endParaRPr>
          </a:p>
          <a:p>
            <a:pPr marL="628650" lvl="1" indent="-171450" algn="l" eaLnBrk="0" fontAlgn="base" hangingPunct="0">
              <a:spcBef>
                <a:spcPct val="0"/>
              </a:spcBef>
              <a:spcAft>
                <a:spcPct val="0"/>
              </a:spcAft>
              <a:buFont typeface="Arial" panose="020B0604020202020204" pitchFamily="34" charset="0"/>
              <a:buChar char="•"/>
            </a:pPr>
            <a:r>
              <a:rPr lang="en-NZ" altLang="en-US" sz="1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Strong retention exists at universities </a:t>
            </a:r>
            <a:r>
              <a:rPr lang="en-NZ" altLang="en-US" sz="12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which indicates </a:t>
            </a:r>
            <a:r>
              <a:rPr lang="en-NZ" altLang="en-US" sz="1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good preparation </a:t>
            </a:r>
            <a:r>
              <a:rPr lang="en-NZ" altLang="en-US" sz="12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not just for </a:t>
            </a:r>
            <a:r>
              <a:rPr lang="en-NZ" altLang="en-US" sz="1200"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uni</a:t>
            </a:r>
            <a:r>
              <a:rPr lang="en-NZ" altLang="en-US" sz="12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learning, but for university culture and relative freedom</a:t>
            </a:r>
            <a:endParaRPr lang="en-NZ" dirty="0"/>
          </a:p>
          <a:p>
            <a:pPr marL="628650" lvl="1"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43</a:t>
            </a:fld>
            <a:endParaRPr lang="en-NZ"/>
          </a:p>
        </p:txBody>
      </p:sp>
    </p:spTree>
    <p:extLst>
      <p:ext uri="{BB962C8B-B14F-4D97-AF65-F5344CB8AC3E}">
        <p14:creationId xmlns:p14="http://schemas.microsoft.com/office/powerpoint/2010/main" val="415145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a:t>
            </a:r>
            <a:r>
              <a:rPr lang="en-NZ" sz="1200" dirty="0">
                <a:solidFill>
                  <a:schemeClr val="accent2"/>
                </a:solidFill>
              </a:rPr>
              <a:t>everything everyone wants the system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accent2"/>
                </a:solidFill>
              </a:rPr>
              <a:t>impeded by “how” = </a:t>
            </a:r>
            <a:r>
              <a:rPr lang="en-NZ" sz="1200" b="1" dirty="0">
                <a:solidFill>
                  <a:schemeClr val="accent2"/>
                </a:solidFill>
              </a:rPr>
              <a:t>you don’t have to know how</a:t>
            </a:r>
            <a:r>
              <a:rPr lang="en-NZ" sz="1200" dirty="0">
                <a:solidFill>
                  <a:schemeClr val="accent2"/>
                </a:solidFill>
              </a:rPr>
              <a:t>, just as NASA didn’t know how to transport people to and from the moon when they launched out on their ambitious campaign to achieve just that by the end of the 60s. It’s OK to be </a:t>
            </a:r>
            <a:r>
              <a:rPr lang="en-NZ" sz="1200" b="1" dirty="0">
                <a:solidFill>
                  <a:schemeClr val="accent2"/>
                </a:solidFill>
              </a:rPr>
              <a:t>aspirational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solidFill>
                <a:schemeClr val="accent2"/>
              </a:solidFill>
            </a:endParaRP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4</a:t>
            </a:fld>
            <a:endParaRPr lang="en-NZ"/>
          </a:p>
        </p:txBody>
      </p:sp>
    </p:spTree>
    <p:extLst>
      <p:ext uri="{BB962C8B-B14F-4D97-AF65-F5344CB8AC3E}">
        <p14:creationId xmlns:p14="http://schemas.microsoft.com/office/powerpoint/2010/main" val="109642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“Flatlined’ generalisation is demonstrated in the next slide.</a:t>
            </a:r>
          </a:p>
          <a:p>
            <a:r>
              <a:rPr lang="en-NZ" dirty="0"/>
              <a:t>NEET: Not in education, employment or training.</a:t>
            </a:r>
          </a:p>
          <a:p>
            <a:r>
              <a:rPr lang="en-NZ" dirty="0"/>
              <a:t>For those leaving with minimalistic qualifications, and who then do not go onto further education, the future scenarios explained earlier suggest a lifetime of struggle and </a:t>
            </a:r>
            <a:r>
              <a:rPr lang="en-NZ" dirty="0" err="1"/>
              <a:t>hardshjip</a:t>
            </a:r>
            <a:r>
              <a:rPr lang="en-NZ" dirty="0"/>
              <a:t>.</a:t>
            </a:r>
          </a:p>
        </p:txBody>
      </p:sp>
      <p:sp>
        <p:nvSpPr>
          <p:cNvPr id="4" name="Slide Number Placeholder 3"/>
          <p:cNvSpPr>
            <a:spLocks noGrp="1"/>
          </p:cNvSpPr>
          <p:nvPr>
            <p:ph type="sldNum" sz="quarter" idx="5"/>
          </p:nvPr>
        </p:nvSpPr>
        <p:spPr/>
        <p:txBody>
          <a:bodyPr/>
          <a:lstStyle/>
          <a:p>
            <a:fld id="{EC887D7F-16F4-424F-A61F-51CFE409CF15}" type="slidenum">
              <a:rPr lang="en-NZ" smtClean="0"/>
              <a:t>44</a:t>
            </a:fld>
            <a:endParaRPr lang="en-NZ"/>
          </a:p>
        </p:txBody>
      </p:sp>
    </p:spTree>
    <p:extLst>
      <p:ext uri="{BB962C8B-B14F-4D97-AF65-F5344CB8AC3E}">
        <p14:creationId xmlns:p14="http://schemas.microsoft.com/office/powerpoint/2010/main" val="2005039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Explain:</a:t>
            </a:r>
          </a:p>
          <a:p>
            <a:pPr marL="228600" indent="-228600">
              <a:buFont typeface="+mj-lt"/>
              <a:buAutoNum type="arabicPeriod"/>
            </a:pPr>
            <a:r>
              <a:rPr lang="en-NZ" dirty="0"/>
              <a:t>2014 v 2018</a:t>
            </a:r>
          </a:p>
          <a:p>
            <a:pPr marL="228600" indent="-228600">
              <a:buFont typeface="+mj-lt"/>
              <a:buAutoNum type="arabicPeriod"/>
            </a:pPr>
            <a:r>
              <a:rPr lang="en-NZ" dirty="0"/>
              <a:t>Note the “All” line shows very little shift</a:t>
            </a:r>
          </a:p>
          <a:p>
            <a:pPr marL="228600" indent="-228600">
              <a:buFont typeface="+mj-lt"/>
              <a:buAutoNum type="arabicPeriod"/>
            </a:pPr>
            <a:r>
              <a:rPr lang="en-NZ" dirty="0"/>
              <a:t>Run through Maori stats:</a:t>
            </a:r>
          </a:p>
          <a:p>
            <a:pPr marL="685800" lvl="1" indent="-228600">
              <a:buFont typeface="+mj-lt"/>
              <a:buAutoNum type="arabicPeriod"/>
            </a:pPr>
            <a:r>
              <a:rPr lang="en-NZ" dirty="0"/>
              <a:t>Encouraging results at Levels 1, 2 &amp; 3.</a:t>
            </a:r>
          </a:p>
          <a:p>
            <a:pPr marL="685800" lvl="1" indent="-228600">
              <a:buFont typeface="+mj-lt"/>
              <a:buAutoNum type="arabicPeriod"/>
            </a:pPr>
            <a:r>
              <a:rPr lang="en-NZ" dirty="0"/>
              <a:t>Flat at UE.</a:t>
            </a:r>
          </a:p>
          <a:p>
            <a:pPr marL="228600" indent="-228600">
              <a:buFont typeface="+mj-lt"/>
              <a:buAutoNum type="arabicPeriod"/>
            </a:pPr>
            <a:r>
              <a:rPr lang="en-NZ" dirty="0"/>
              <a:t>Then through the gap, and how it has closed at L1, 2 &amp; 3, but not UE.</a:t>
            </a:r>
          </a:p>
        </p:txBody>
      </p:sp>
      <p:sp>
        <p:nvSpPr>
          <p:cNvPr id="4" name="Slide Number Placeholder 3"/>
          <p:cNvSpPr>
            <a:spLocks noGrp="1"/>
          </p:cNvSpPr>
          <p:nvPr>
            <p:ph type="sldNum" sz="quarter" idx="5"/>
          </p:nvPr>
        </p:nvSpPr>
        <p:spPr/>
        <p:txBody>
          <a:bodyPr/>
          <a:lstStyle/>
          <a:p>
            <a:fld id="{EC887D7F-16F4-424F-A61F-51CFE409CF15}" type="slidenum">
              <a:rPr lang="en-NZ" smtClean="0"/>
              <a:t>45</a:t>
            </a:fld>
            <a:endParaRPr lang="en-NZ"/>
          </a:p>
        </p:txBody>
      </p:sp>
    </p:spTree>
    <p:extLst>
      <p:ext uri="{BB962C8B-B14F-4D97-AF65-F5344CB8AC3E}">
        <p14:creationId xmlns:p14="http://schemas.microsoft.com/office/powerpoint/2010/main" val="1943239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 surprise then, that a lower percentage of your Maori students enrol in university courses.</a:t>
            </a:r>
          </a:p>
        </p:txBody>
      </p:sp>
      <p:sp>
        <p:nvSpPr>
          <p:cNvPr id="4" name="Slide Number Placeholder 3"/>
          <p:cNvSpPr>
            <a:spLocks noGrp="1"/>
          </p:cNvSpPr>
          <p:nvPr>
            <p:ph type="sldNum" sz="quarter" idx="5"/>
          </p:nvPr>
        </p:nvSpPr>
        <p:spPr/>
        <p:txBody>
          <a:bodyPr/>
          <a:lstStyle/>
          <a:p>
            <a:fld id="{EC887D7F-16F4-424F-A61F-51CFE409CF15}" type="slidenum">
              <a:rPr lang="en-NZ" smtClean="0"/>
              <a:t>46</a:t>
            </a:fld>
            <a:endParaRPr lang="en-NZ"/>
          </a:p>
        </p:txBody>
      </p:sp>
    </p:spTree>
    <p:extLst>
      <p:ext uri="{BB962C8B-B14F-4D97-AF65-F5344CB8AC3E}">
        <p14:creationId xmlns:p14="http://schemas.microsoft.com/office/powerpoint/2010/main" val="190543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in a future that requires more skilled work and better qualifications, where there is declining work for the unskilled, there is a significant risk factor for those students leaving school and not entering into further education.</a:t>
            </a:r>
          </a:p>
        </p:txBody>
      </p:sp>
      <p:sp>
        <p:nvSpPr>
          <p:cNvPr id="4" name="Slide Number Placeholder 3"/>
          <p:cNvSpPr>
            <a:spLocks noGrp="1"/>
          </p:cNvSpPr>
          <p:nvPr>
            <p:ph type="sldNum" sz="quarter" idx="5"/>
          </p:nvPr>
        </p:nvSpPr>
        <p:spPr/>
        <p:txBody>
          <a:bodyPr/>
          <a:lstStyle/>
          <a:p>
            <a:fld id="{EC887D7F-16F4-424F-A61F-51CFE409CF15}" type="slidenum">
              <a:rPr lang="en-NZ" smtClean="0"/>
              <a:t>47</a:t>
            </a:fld>
            <a:endParaRPr lang="en-NZ"/>
          </a:p>
        </p:txBody>
      </p:sp>
    </p:spTree>
    <p:extLst>
      <p:ext uri="{BB962C8B-B14F-4D97-AF65-F5344CB8AC3E}">
        <p14:creationId xmlns:p14="http://schemas.microsoft.com/office/powerpoint/2010/main" val="2365864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dirty="0"/>
              <a:t>Instructions: using the notes you’ve taken so far, </a:t>
            </a:r>
            <a:r>
              <a:rPr lang="en-NZ" b="1" dirty="0"/>
              <a:t>individually</a:t>
            </a:r>
            <a:r>
              <a:rPr lang="en-NZ" dirty="0"/>
              <a:t> write  possible “big rocks” under the 6 headings. If you haven’t got any, write, </a:t>
            </a:r>
            <a:r>
              <a:rPr lang="en-NZ" sz="1200" kern="1200" dirty="0">
                <a:solidFill>
                  <a:schemeClr val="tx1"/>
                </a:solidFill>
                <a:effectLst/>
                <a:latin typeface="+mn-lt"/>
                <a:ea typeface="+mn-ea"/>
                <a:cs typeface="+mn-cs"/>
              </a:rPr>
              <a:t>“everything is going well”  (5 mins)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b="1" kern="1200" dirty="0">
                <a:solidFill>
                  <a:schemeClr val="tx1"/>
                </a:solidFill>
                <a:effectLst/>
                <a:latin typeface="+mn-lt"/>
                <a:ea typeface="+mn-ea"/>
                <a:cs typeface="+mn-cs"/>
              </a:rPr>
              <a:t>Go to the next slide!</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endParaRPr lang="en-NZ" dirty="0"/>
          </a:p>
          <a:p>
            <a:fld id="{2301492B-B6BD-4C75-B7C7-667AB21881B5}" type="slidenum">
              <a:rPr lang="en-NZ" smtClean="0"/>
              <a:t>48</a:t>
            </a:fld>
            <a:endParaRPr lang="en-NZ" dirty="0"/>
          </a:p>
        </p:txBody>
      </p:sp>
    </p:spTree>
    <p:extLst>
      <p:ext uri="{BB962C8B-B14F-4D97-AF65-F5344CB8AC3E}">
        <p14:creationId xmlns:p14="http://schemas.microsoft.com/office/powerpoint/2010/main" val="2396521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Strategic directions:</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should not be business as usual; </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instead they should say where our energies will be </a:t>
            </a:r>
            <a:r>
              <a:rPr lang="en-NZ" sz="1200" kern="1200" dirty="0" err="1">
                <a:solidFill>
                  <a:schemeClr val="tx1"/>
                </a:solidFill>
                <a:effectLst/>
                <a:latin typeface="+mn-lt"/>
                <a:ea typeface="+mn-ea"/>
                <a:cs typeface="+mn-cs"/>
              </a:rPr>
              <a:t>be</a:t>
            </a:r>
            <a:r>
              <a:rPr lang="en-NZ" sz="1200" kern="1200" dirty="0">
                <a:solidFill>
                  <a:schemeClr val="tx1"/>
                </a:solidFill>
                <a:effectLst/>
                <a:latin typeface="+mn-lt"/>
                <a:ea typeface="+mn-ea"/>
                <a:cs typeface="+mn-cs"/>
              </a:rPr>
              <a:t> going over the next five years</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They should indicate what makes the focus in the next five years different to the last five years, e.g. fundraising for a new facility is strategic but good financial management is business as usual. You don’t have items that are business as usual in the strategic plan</a:t>
            </a:r>
            <a:endParaRPr lang="en-NZ" dirty="0"/>
          </a:p>
          <a:p>
            <a:endParaRPr lang="en-NZ" dirty="0"/>
          </a:p>
          <a:p>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49</a:t>
            </a:fld>
            <a:endParaRPr lang="en-NZ"/>
          </a:p>
        </p:txBody>
      </p:sp>
    </p:spTree>
    <p:extLst>
      <p:ext uri="{BB962C8B-B14F-4D97-AF65-F5344CB8AC3E}">
        <p14:creationId xmlns:p14="http://schemas.microsoft.com/office/powerpoint/2010/main" val="76738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HOLD UNTIL PEOPLE HAVE COMPLETED THEIR INDIVIDUAL LISTS</a:t>
            </a:r>
          </a:p>
        </p:txBody>
      </p:sp>
      <p:sp>
        <p:nvSpPr>
          <p:cNvPr id="4" name="Slide Number Placeholder 3"/>
          <p:cNvSpPr>
            <a:spLocks noGrp="1"/>
          </p:cNvSpPr>
          <p:nvPr>
            <p:ph type="sldNum" sz="quarter" idx="5"/>
          </p:nvPr>
        </p:nvSpPr>
        <p:spPr/>
        <p:txBody>
          <a:bodyPr/>
          <a:lstStyle/>
          <a:p>
            <a:fld id="{EC887D7F-16F4-424F-A61F-51CFE409CF15}" type="slidenum">
              <a:rPr lang="en-NZ" smtClean="0"/>
              <a:t>50</a:t>
            </a:fld>
            <a:endParaRPr lang="en-NZ"/>
          </a:p>
        </p:txBody>
      </p:sp>
    </p:spTree>
    <p:extLst>
      <p:ext uri="{BB962C8B-B14F-4D97-AF65-F5344CB8AC3E}">
        <p14:creationId xmlns:p14="http://schemas.microsoft.com/office/powerpoint/2010/main" val="2515055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dirty="0"/>
          </a:p>
          <a:p>
            <a:pPr marL="228600" indent="-228600">
              <a:buFont typeface="+mj-lt"/>
              <a:buAutoNum type="arabicPeriod"/>
            </a:pPr>
            <a:r>
              <a:rPr lang="en-NZ" dirty="0"/>
              <a:t>Divide into </a:t>
            </a:r>
            <a:r>
              <a:rPr lang="en-NZ" b="1" dirty="0"/>
              <a:t>groups</a:t>
            </a:r>
            <a:r>
              <a:rPr lang="en-NZ" dirty="0"/>
              <a:t>: </a:t>
            </a:r>
          </a:p>
          <a:p>
            <a:pPr marL="685800" lvl="1" indent="-228600">
              <a:buFont typeface="+mj-lt"/>
              <a:buAutoNum type="arabicPeriod"/>
            </a:pPr>
            <a:r>
              <a:rPr lang="en-NZ" dirty="0"/>
              <a:t>I encourage you to form </a:t>
            </a:r>
            <a:r>
              <a:rPr lang="en-NZ" b="1" dirty="0"/>
              <a:t>mixed</a:t>
            </a:r>
            <a:r>
              <a:rPr lang="en-NZ" dirty="0"/>
              <a:t> groups </a:t>
            </a:r>
            <a:r>
              <a:rPr lang="en-NZ" b="1" dirty="0"/>
              <a:t>of 5-6 people</a:t>
            </a:r>
            <a:r>
              <a:rPr lang="en-NZ" dirty="0"/>
              <a:t>: students, staff, BOT, Parents. SMT split yourselves up. Write up the </a:t>
            </a:r>
            <a:r>
              <a:rPr lang="en-NZ" b="1" dirty="0"/>
              <a:t>main ideas </a:t>
            </a:r>
            <a:r>
              <a:rPr lang="en-NZ" dirty="0"/>
              <a:t>that have emerged for you.</a:t>
            </a:r>
          </a:p>
          <a:p>
            <a:pPr marL="685800" lvl="1" indent="-228600">
              <a:buFont typeface="+mj-lt"/>
              <a:buAutoNum type="arabicPeriod"/>
            </a:pPr>
            <a:r>
              <a:rPr lang="en-NZ" b="1" dirty="0"/>
              <a:t>Problem-solving</a:t>
            </a:r>
            <a:r>
              <a:rPr lang="en-NZ" dirty="0"/>
              <a:t> is good, as is reinforcing existing strengths, but don’t forget about </a:t>
            </a:r>
            <a:r>
              <a:rPr lang="en-NZ" b="1" dirty="0"/>
              <a:t>visioning</a:t>
            </a:r>
            <a:r>
              <a:rPr lang="en-NZ" dirty="0"/>
              <a:t>…</a:t>
            </a:r>
          </a:p>
          <a:p>
            <a:pPr marL="685800" lvl="1" indent="-228600">
              <a:buFont typeface="+mj-lt"/>
              <a:buAutoNum type="arabicPeriod"/>
            </a:pPr>
            <a:r>
              <a:rPr lang="en-NZ" dirty="0"/>
              <a:t>Visioning: </a:t>
            </a:r>
            <a:r>
              <a:rPr lang="en-NZ" sz="1200" kern="1200" dirty="0">
                <a:solidFill>
                  <a:schemeClr val="tx1"/>
                </a:solidFill>
                <a:effectLst/>
                <a:latin typeface="+mn-lt"/>
                <a:ea typeface="+mn-ea"/>
                <a:cs typeface="+mn-cs"/>
              </a:rPr>
              <a:t>use </a:t>
            </a:r>
            <a:r>
              <a:rPr lang="en-NZ" sz="1200" b="1" kern="1200" dirty="0">
                <a:solidFill>
                  <a:schemeClr val="tx1"/>
                </a:solidFill>
                <a:effectLst/>
                <a:latin typeface="+mn-lt"/>
                <a:ea typeface="+mn-ea"/>
                <a:cs typeface="+mn-cs"/>
              </a:rPr>
              <a:t>future thinking </a:t>
            </a:r>
            <a:r>
              <a:rPr lang="en-NZ" sz="1200" kern="1200" dirty="0">
                <a:solidFill>
                  <a:schemeClr val="tx1"/>
                </a:solidFill>
                <a:effectLst/>
                <a:latin typeface="+mn-lt"/>
                <a:ea typeface="+mn-ea"/>
                <a:cs typeface="+mn-cs"/>
              </a:rPr>
              <a:t>rather than historic energy. Historic energy is about moving from, whereas future energy is about </a:t>
            </a:r>
            <a:r>
              <a:rPr lang="en-NZ" sz="1200" b="1" kern="1200" dirty="0">
                <a:solidFill>
                  <a:schemeClr val="tx1"/>
                </a:solidFill>
                <a:effectLst/>
                <a:latin typeface="+mn-lt"/>
                <a:ea typeface="+mn-ea"/>
                <a:cs typeface="+mn-cs"/>
              </a:rPr>
              <a:t>moving to</a:t>
            </a:r>
            <a:r>
              <a:rPr lang="en-NZ" sz="1200" kern="1200" dirty="0">
                <a:solidFill>
                  <a:schemeClr val="tx1"/>
                </a:solidFill>
                <a:effectLst/>
                <a:latin typeface="+mn-lt"/>
                <a:ea typeface="+mn-ea"/>
                <a:cs typeface="+mn-cs"/>
              </a:rPr>
              <a:t>. It might </a:t>
            </a:r>
            <a:r>
              <a:rPr lang="en-NZ" sz="1200" b="1" kern="1200" dirty="0">
                <a:solidFill>
                  <a:schemeClr val="tx1"/>
                </a:solidFill>
                <a:effectLst/>
                <a:latin typeface="+mn-lt"/>
                <a:ea typeface="+mn-ea"/>
                <a:cs typeface="+mn-cs"/>
              </a:rPr>
              <a:t>not be clear how to get there </a:t>
            </a:r>
            <a:r>
              <a:rPr lang="en-NZ" sz="1200" kern="1200" dirty="0">
                <a:solidFill>
                  <a:schemeClr val="tx1"/>
                </a:solidFill>
                <a:effectLst/>
                <a:latin typeface="+mn-lt"/>
                <a:ea typeface="+mn-ea"/>
                <a:cs typeface="+mn-cs"/>
              </a:rPr>
              <a:t>and it’s not your job to make it so. It will answer the question, </a:t>
            </a:r>
            <a:r>
              <a:rPr lang="en-NZ" sz="1200" b="1" kern="1200" dirty="0">
                <a:solidFill>
                  <a:schemeClr val="tx1"/>
                </a:solidFill>
                <a:effectLst/>
                <a:latin typeface="+mn-lt"/>
                <a:ea typeface="+mn-ea"/>
                <a:cs typeface="+mn-cs"/>
              </a:rPr>
              <a:t>what do we want to create</a:t>
            </a:r>
            <a:r>
              <a:rPr lang="en-NZ" sz="1200" kern="1200" dirty="0">
                <a:solidFill>
                  <a:schemeClr val="tx1"/>
                </a:solidFill>
                <a:effectLst/>
                <a:latin typeface="+mn-lt"/>
                <a:ea typeface="+mn-ea"/>
                <a:cs typeface="+mn-cs"/>
              </a:rPr>
              <a:t>, so it will be based on a </a:t>
            </a:r>
            <a:r>
              <a:rPr lang="en-NZ" sz="1200" b="1" kern="1200" dirty="0">
                <a:solidFill>
                  <a:schemeClr val="tx1"/>
                </a:solidFill>
                <a:effectLst/>
                <a:latin typeface="+mn-lt"/>
                <a:ea typeface="+mn-ea"/>
                <a:cs typeface="+mn-cs"/>
              </a:rPr>
              <a:t>heart-felt desire </a:t>
            </a:r>
            <a:r>
              <a:rPr lang="en-NZ" sz="1200" kern="1200" dirty="0">
                <a:solidFill>
                  <a:schemeClr val="tx1"/>
                </a:solidFill>
                <a:effectLst/>
                <a:latin typeface="+mn-lt"/>
                <a:ea typeface="+mn-ea"/>
                <a:cs typeface="+mn-cs"/>
              </a:rPr>
              <a:t>for what you want for our students and staff.</a:t>
            </a:r>
          </a:p>
          <a:p>
            <a:pPr marL="685800" lvl="1" indent="-228600">
              <a:buFont typeface="+mj-lt"/>
              <a:buAutoNum type="arabicPeriod"/>
            </a:pPr>
            <a:r>
              <a:rPr lang="en-NZ" sz="1200" kern="1200" dirty="0">
                <a:solidFill>
                  <a:schemeClr val="tx1"/>
                </a:solidFill>
                <a:effectLst/>
                <a:latin typeface="+mn-lt"/>
                <a:ea typeface="+mn-ea"/>
                <a:cs typeface="+mn-cs"/>
              </a:rPr>
              <a:t>List your ideas down the page with lots of space in between. </a:t>
            </a:r>
          </a:p>
          <a:p>
            <a:pPr marL="685800" lvl="1" indent="-228600">
              <a:buFont typeface="+mj-lt"/>
              <a:buAutoNum type="arabicPeriod"/>
            </a:pPr>
            <a:r>
              <a:rPr lang="en-NZ" sz="1200" kern="1200" dirty="0">
                <a:solidFill>
                  <a:schemeClr val="tx1"/>
                </a:solidFill>
                <a:effectLst/>
                <a:latin typeface="+mn-lt"/>
                <a:ea typeface="+mn-ea"/>
                <a:cs typeface="+mn-cs"/>
              </a:rPr>
              <a:t>Use another page if need be. It needs to be legible for the next group.</a:t>
            </a:r>
          </a:p>
          <a:p>
            <a:pPr marL="228600" indent="-228600">
              <a:buFont typeface="+mj-lt"/>
              <a:buAutoNum type="arabicPeriod"/>
            </a:pPr>
            <a:endParaRPr lang="en-NZ" sz="1200" kern="1200" dirty="0">
              <a:solidFill>
                <a:schemeClr val="tx1"/>
              </a:solidFill>
              <a:effectLst/>
              <a:latin typeface="+mn-lt"/>
              <a:ea typeface="+mn-ea"/>
              <a:cs typeface="+mn-cs"/>
            </a:endParaRPr>
          </a:p>
          <a:p>
            <a:pPr marL="228600" indent="-228600">
              <a:buFont typeface="+mj-lt"/>
              <a:buAutoNum type="arabicPeriod"/>
            </a:pPr>
            <a:r>
              <a:rPr lang="en-NZ" sz="1200" kern="1200" dirty="0">
                <a:solidFill>
                  <a:schemeClr val="tx1"/>
                </a:solidFill>
                <a:effectLst/>
                <a:latin typeface="+mn-lt"/>
                <a:ea typeface="+mn-ea"/>
                <a:cs typeface="+mn-cs"/>
              </a:rPr>
              <a:t>You’ve got max 10 minutes. Pause.</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228600" indent="-228600">
              <a:buFont typeface="+mj-lt"/>
              <a:buAutoNum type="arabicPeriod"/>
            </a:pPr>
            <a:r>
              <a:rPr lang="en-NZ" sz="1200" kern="1200" dirty="0">
                <a:solidFill>
                  <a:schemeClr val="tx1"/>
                </a:solidFill>
                <a:effectLst/>
                <a:latin typeface="+mn-lt"/>
                <a:ea typeface="+mn-ea"/>
                <a:cs typeface="+mn-cs"/>
              </a:rPr>
              <a:t>CLICK after 10 minutes, then stop them</a:t>
            </a:r>
          </a:p>
          <a:p>
            <a:pPr marL="228600" indent="-228600">
              <a:buFont typeface="+mj-lt"/>
              <a:buAutoNum type="arabicPeriod"/>
            </a:pPr>
            <a:endParaRPr lang="en-NZ" sz="1200" kern="1200" dirty="0">
              <a:solidFill>
                <a:schemeClr val="tx1"/>
              </a:solidFill>
              <a:effectLst/>
              <a:latin typeface="+mn-lt"/>
              <a:ea typeface="+mn-ea"/>
              <a:cs typeface="+mn-cs"/>
            </a:endParaRPr>
          </a:p>
          <a:p>
            <a:pPr marL="228600" indent="-228600">
              <a:buFont typeface="+mj-lt"/>
              <a:buAutoNum type="arabicPeriod"/>
            </a:pPr>
            <a:r>
              <a:rPr lang="en-NZ" sz="1200" kern="1200" dirty="0">
                <a:solidFill>
                  <a:schemeClr val="tx1"/>
                </a:solidFill>
                <a:effectLst/>
                <a:latin typeface="+mn-lt"/>
                <a:ea typeface="+mn-ea"/>
                <a:cs typeface="+mn-cs"/>
              </a:rPr>
              <a:t>Leave your work where it is. Move clockwise. You’ve got five minutes to read and discuss their work.</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dirty="0">
                <a:solidFill>
                  <a:schemeClr val="tx1"/>
                </a:solidFill>
                <a:effectLst/>
                <a:latin typeface="+mn-lt"/>
                <a:ea typeface="+mn-ea"/>
                <a:cs typeface="+mn-cs"/>
              </a:rPr>
              <a:t>CLICK after 5 minutes, then stop them</a:t>
            </a:r>
            <a:br>
              <a:rPr lang="en-NZ"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pPr marL="228600" indent="-228600">
              <a:buFont typeface="+mj-lt"/>
              <a:buAutoNum type="arabicPeriod"/>
            </a:pPr>
            <a:r>
              <a:rPr lang="en-NZ" sz="1200" kern="1200" dirty="0">
                <a:solidFill>
                  <a:schemeClr val="tx1"/>
                </a:solidFill>
                <a:effectLst/>
                <a:latin typeface="+mn-lt"/>
                <a:ea typeface="+mn-ea"/>
                <a:cs typeface="+mn-cs"/>
              </a:rPr>
              <a:t>After the 5 minutes: explain that they are editing / ticking / crossing as they go.</a:t>
            </a:r>
          </a:p>
          <a:p>
            <a:pPr marL="228600" indent="-228600">
              <a:buFont typeface="+mj-lt"/>
              <a:buAutoNum type="arabicPeriod"/>
            </a:pP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51</a:t>
            </a:fld>
            <a:endParaRPr lang="en-NZ"/>
          </a:p>
        </p:txBody>
      </p:sp>
    </p:spTree>
    <p:extLst>
      <p:ext uri="{BB962C8B-B14F-4D97-AF65-F5344CB8AC3E}">
        <p14:creationId xmlns:p14="http://schemas.microsoft.com/office/powerpoint/2010/main" val="3106888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sz="1200" kern="1200" dirty="0">
                <a:solidFill>
                  <a:schemeClr val="tx1"/>
                </a:solidFill>
                <a:effectLst/>
                <a:latin typeface="+mn-lt"/>
                <a:ea typeface="+mn-ea"/>
                <a:cs typeface="+mn-cs"/>
              </a:rPr>
              <a:t>Return to your own sheet… discuss the changes – edit if you want.</a:t>
            </a:r>
          </a:p>
          <a:p>
            <a:pPr marL="228600" indent="-228600">
              <a:buFont typeface="+mj-lt"/>
              <a:buAutoNum type="arabicPeriod"/>
            </a:pPr>
            <a:endParaRPr lang="en-NZ" sz="1200" kern="1200" dirty="0">
              <a:solidFill>
                <a:schemeClr val="tx1"/>
              </a:solidFill>
              <a:effectLst/>
              <a:latin typeface="+mn-lt"/>
              <a:ea typeface="+mn-ea"/>
              <a:cs typeface="+mn-cs"/>
            </a:endParaRPr>
          </a:p>
          <a:p>
            <a:pPr marL="228600" indent="-228600">
              <a:buFont typeface="+mj-lt"/>
              <a:buAutoNum type="arabicPeriod"/>
            </a:pPr>
            <a:r>
              <a:rPr lang="en-NZ" dirty="0"/>
              <a:t>Then lead a discussion of the themes, if it seems necessary, to clarify understanding.</a:t>
            </a:r>
          </a:p>
          <a:p>
            <a:pPr marL="228600" indent="-228600">
              <a:buFont typeface="+mj-lt"/>
              <a:buAutoNum type="arabicPeriod"/>
            </a:pPr>
            <a:endParaRPr lang="en-NZ"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dirty="0">
                <a:solidFill>
                  <a:schemeClr val="accent2"/>
                </a:solidFill>
              </a:rPr>
              <a:t>If necessary, rewrite the ideas you believe to represent your most educated bets for the future.</a:t>
            </a:r>
            <a:endParaRPr lang="en-NZ" dirty="0"/>
          </a:p>
          <a:p>
            <a:pPr marL="0" indent="0">
              <a:buFont typeface="+mj-lt"/>
              <a:buNone/>
            </a:pPr>
            <a:endParaRPr lang="en-NZ" dirty="0"/>
          </a:p>
          <a:p>
            <a:pPr marL="228600" indent="-228600">
              <a:buFont typeface="+mj-lt"/>
              <a:buAutoNum type="arabicPeriod"/>
            </a:pPr>
            <a:endParaRPr lang="en-NZ" dirty="0"/>
          </a:p>
          <a:p>
            <a:endParaRPr lang="en-NZ"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52</a:t>
            </a:fld>
            <a:endParaRPr lang="en-NZ"/>
          </a:p>
        </p:txBody>
      </p:sp>
    </p:spTree>
    <p:extLst>
      <p:ext uri="{BB962C8B-B14F-4D97-AF65-F5344CB8AC3E}">
        <p14:creationId xmlns:p14="http://schemas.microsoft.com/office/powerpoint/2010/main" val="1789930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You’ve got 10 points to spend each, using Note-Its.</a:t>
            </a:r>
          </a:p>
          <a:p>
            <a:r>
              <a:rPr lang="en-NZ" sz="1200" dirty="0">
                <a:solidFill>
                  <a:schemeClr val="accent2"/>
                </a:solidFill>
              </a:rPr>
              <a:t>Can spend them in any group or combination of groups. </a:t>
            </a:r>
            <a:endParaRPr lang="en-NZ" dirty="0"/>
          </a:p>
          <a:p>
            <a:endParaRPr lang="en-NZ" dirty="0"/>
          </a:p>
          <a:p>
            <a:endParaRPr lang="en-NZ" dirty="0"/>
          </a:p>
        </p:txBody>
      </p:sp>
    </p:spTree>
    <p:extLst>
      <p:ext uri="{BB962C8B-B14F-4D97-AF65-F5344CB8AC3E}">
        <p14:creationId xmlns:p14="http://schemas.microsoft.com/office/powerpoint/2010/main" val="17614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Big rocks” metaphor comes from the idea that if you want to place some large rocks, small rocks and pebbles into a container that’s barely large enough to take them all, you don’t start by putting the pebbles in first, then the stones and finally the rocks, because when it comes time to put the rocks in, there will not be the room to fit them. The successful way to accommodate all of the grey wacke is to start with the big rocks. Put them in place, then the smaller stones – you might need to shake them down a bit, and finally the pebbles – you’ll have to shake them down a lot. This way, you won’t crowd out the larger stuff, you’ll prioritise it. It’s the same with strategic planning: if you focus on the big most important new directions first, you’ll find time to fit everything else around it.</a:t>
            </a:r>
          </a:p>
          <a:p>
            <a:r>
              <a:rPr lang="en-NZ" b="1" dirty="0"/>
              <a:t>For ALL v Priority learners.</a:t>
            </a:r>
          </a:p>
          <a:p>
            <a:r>
              <a:rPr lang="en-NZ" dirty="0"/>
              <a:t>What educational research indicates is that when we make changes for all students, education improves for all students at the same rate so the gap between underperforming students and everyone else remains the same; whereas when we make changes specifically for underperforming students, everyone benefits, and the gap between underperforming students and others grows smaller. </a:t>
            </a:r>
          </a:p>
        </p:txBody>
      </p:sp>
    </p:spTree>
    <p:extLst>
      <p:ext uri="{BB962C8B-B14F-4D97-AF65-F5344CB8AC3E}">
        <p14:creationId xmlns:p14="http://schemas.microsoft.com/office/powerpoint/2010/main" val="3494967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said at the start that there would be a place for your smaller concerns. If these aren’t going to be addressed by the Big Rocks we’ve identified today, please list them on the back sheet, tear it out and leave it up here.</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54</a:t>
            </a:fld>
            <a:endParaRPr lang="en-NZ"/>
          </a:p>
        </p:txBody>
      </p:sp>
    </p:spTree>
    <p:extLst>
      <p:ext uri="{BB962C8B-B14F-4D97-AF65-F5344CB8AC3E}">
        <p14:creationId xmlns:p14="http://schemas.microsoft.com/office/powerpoint/2010/main" val="3229110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Obviously, BOT Principal &amp; SMT have right of veto…</a:t>
            </a:r>
          </a:p>
          <a:p>
            <a:r>
              <a:rPr lang="en-NZ" dirty="0"/>
              <a:t>Thanks – wish you all the best. Education is the most important game in town, so thank you for your participation &amp; energy.</a:t>
            </a:r>
          </a:p>
        </p:txBody>
      </p:sp>
    </p:spTree>
    <p:extLst>
      <p:ext uri="{BB962C8B-B14F-4D97-AF65-F5344CB8AC3E}">
        <p14:creationId xmlns:p14="http://schemas.microsoft.com/office/powerpoint/2010/main" val="3652226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Once side at a time</a:t>
            </a:r>
          </a:p>
        </p:txBody>
      </p:sp>
      <p:sp>
        <p:nvSpPr>
          <p:cNvPr id="4" name="Slide Number Placeholder 3"/>
          <p:cNvSpPr>
            <a:spLocks noGrp="1"/>
          </p:cNvSpPr>
          <p:nvPr>
            <p:ph type="sldNum" sz="quarter" idx="5"/>
          </p:nvPr>
        </p:nvSpPr>
        <p:spPr/>
        <p:txBody>
          <a:bodyPr/>
          <a:lstStyle/>
          <a:p>
            <a:fld id="{EC887D7F-16F4-424F-A61F-51CFE409CF15}" type="slidenum">
              <a:rPr lang="en-NZ" smtClean="0"/>
              <a:t>57</a:t>
            </a:fld>
            <a:endParaRPr lang="en-NZ"/>
          </a:p>
        </p:txBody>
      </p:sp>
    </p:spTree>
    <p:extLst>
      <p:ext uri="{BB962C8B-B14F-4D97-AF65-F5344CB8AC3E}">
        <p14:creationId xmlns:p14="http://schemas.microsoft.com/office/powerpoint/2010/main" val="19187995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All at once</a:t>
            </a:r>
          </a:p>
          <a:p>
            <a:endParaRPr lang="en-NZ" dirty="0"/>
          </a:p>
        </p:txBody>
      </p:sp>
      <p:sp>
        <p:nvSpPr>
          <p:cNvPr id="4" name="Slide Number Placeholder 3"/>
          <p:cNvSpPr>
            <a:spLocks noGrp="1"/>
          </p:cNvSpPr>
          <p:nvPr>
            <p:ph type="sldNum" sz="quarter" idx="5"/>
          </p:nvPr>
        </p:nvSpPr>
        <p:spPr/>
        <p:txBody>
          <a:bodyPr/>
          <a:lstStyle/>
          <a:p>
            <a:fld id="{EC887D7F-16F4-424F-A61F-51CFE409CF15}" type="slidenum">
              <a:rPr lang="en-NZ" smtClean="0"/>
              <a:t>58</a:t>
            </a:fld>
            <a:endParaRPr lang="en-NZ"/>
          </a:p>
        </p:txBody>
      </p:sp>
    </p:spTree>
    <p:extLst>
      <p:ext uri="{BB962C8B-B14F-4D97-AF65-F5344CB8AC3E}">
        <p14:creationId xmlns:p14="http://schemas.microsoft.com/office/powerpoint/2010/main" val="9091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192968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Highlight:</a:t>
            </a:r>
          </a:p>
          <a:p>
            <a:pPr marL="171450" indent="-171450">
              <a:buFont typeface="Arial" panose="020B0604020202020204" pitchFamily="34" charset="0"/>
              <a:buChar char="•"/>
            </a:pPr>
            <a:r>
              <a:rPr lang="en-NZ" dirty="0"/>
              <a:t>Instructional core, i.e. core business in class</a:t>
            </a:r>
          </a:p>
          <a:p>
            <a:pPr marL="171450" indent="-171450">
              <a:buFont typeface="Arial" panose="020B0604020202020204" pitchFamily="34" charset="0"/>
              <a:buChar char="•"/>
            </a:pPr>
            <a:r>
              <a:rPr lang="en-NZ" dirty="0"/>
              <a:t>Problem solving (addressing the weaknesses)</a:t>
            </a:r>
          </a:p>
          <a:p>
            <a:pPr marL="171450" indent="-171450">
              <a:buFont typeface="Arial" panose="020B0604020202020204" pitchFamily="34" charset="0"/>
              <a:buChar char="•"/>
            </a:pPr>
            <a:r>
              <a:rPr lang="en-NZ" dirty="0"/>
              <a:t>Pursuing a vision (seeking new opportunities)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7</a:t>
            </a:fld>
            <a:endParaRPr lang="en-NZ"/>
          </a:p>
        </p:txBody>
      </p:sp>
    </p:spTree>
    <p:extLst>
      <p:ext uri="{BB962C8B-B14F-4D97-AF65-F5344CB8AC3E}">
        <p14:creationId xmlns:p14="http://schemas.microsoft.com/office/powerpoint/2010/main" val="250861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have permission to think big.  To be courageous. To look for not just the obvious options, but the outrageous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BHAG comes from “Built to Last: Successful Habits of Visionary Companies” by James </a:t>
            </a:r>
            <a:r>
              <a:rPr lang="en-US" sz="1200" b="1" i="1" kern="1200" dirty="0">
                <a:solidFill>
                  <a:schemeClr val="tx1"/>
                </a:solidFill>
                <a:effectLst/>
                <a:latin typeface="+mn-lt"/>
                <a:ea typeface="+mn-ea"/>
                <a:cs typeface="+mn-cs"/>
              </a:rPr>
              <a:t>Collins</a:t>
            </a:r>
            <a:r>
              <a:rPr lang="en-US" sz="1200" b="0" i="1" kern="1200" dirty="0">
                <a:solidFill>
                  <a:schemeClr val="tx1"/>
                </a:solidFill>
                <a:effectLst/>
                <a:latin typeface="+mn-lt"/>
                <a:ea typeface="+mn-ea"/>
                <a:cs typeface="+mn-cs"/>
              </a:rPr>
              <a:t> and Jerry </a:t>
            </a:r>
            <a:r>
              <a:rPr lang="en-US" sz="1200" b="1" i="1" kern="1200" dirty="0">
                <a:solidFill>
                  <a:schemeClr val="tx1"/>
                </a:solidFill>
                <a:effectLst/>
                <a:latin typeface="+mn-lt"/>
                <a:ea typeface="+mn-ea"/>
                <a:cs typeface="+mn-cs"/>
              </a:rPr>
              <a:t>Porras</a:t>
            </a:r>
            <a:r>
              <a:rPr lang="en-US" sz="1200" b="0" i="1" kern="1200" dirty="0">
                <a:solidFill>
                  <a:schemeClr val="tx1"/>
                </a:solidFill>
                <a:effectLst/>
                <a:latin typeface="+mn-lt"/>
                <a:ea typeface="+mn-ea"/>
                <a:cs typeface="+mn-cs"/>
              </a:rPr>
              <a:t>. A BHAG is a </a:t>
            </a:r>
            <a:r>
              <a:rPr lang="en-US" sz="1200" b="1" i="1" kern="1200" dirty="0">
                <a:solidFill>
                  <a:schemeClr val="tx1"/>
                </a:solidFill>
                <a:effectLst/>
                <a:latin typeface="+mn-lt"/>
                <a:ea typeface="+mn-ea"/>
                <a:cs typeface="+mn-cs"/>
              </a:rPr>
              <a:t>long-term goal that makes significant changes to an </a:t>
            </a:r>
            <a:r>
              <a:rPr lang="en-US" sz="1200" b="1" i="1" kern="1200" dirty="0" err="1">
                <a:solidFill>
                  <a:schemeClr val="tx1"/>
                </a:solidFill>
                <a:effectLst/>
                <a:latin typeface="+mn-lt"/>
                <a:ea typeface="+mn-ea"/>
                <a:cs typeface="+mn-cs"/>
              </a:rPr>
              <a:t>organisation</a:t>
            </a:r>
            <a:r>
              <a:rPr lang="en-US" sz="1200" b="1"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Be creative. Be courageous. Follow your gut. </a:t>
            </a:r>
            <a:r>
              <a:rPr lang="en-US" sz="1200" b="0" i="1" kern="1200" dirty="0">
                <a:solidFill>
                  <a:schemeClr val="tx1"/>
                </a:solidFill>
                <a:effectLst/>
                <a:latin typeface="+mn-lt"/>
                <a:ea typeface="+mn-ea"/>
                <a:cs typeface="+mn-cs"/>
              </a:rPr>
              <a:t>Write down any ideas you have for </a:t>
            </a:r>
            <a:r>
              <a:rPr lang="en-US" sz="1200" b="1" i="1" kern="1200" dirty="0">
                <a:solidFill>
                  <a:schemeClr val="tx1"/>
                </a:solidFill>
                <a:effectLst/>
                <a:latin typeface="+mn-lt"/>
                <a:ea typeface="+mn-ea"/>
                <a:cs typeface="+mn-cs"/>
              </a:rPr>
              <a:t>desirable, fresh, future opportunities </a:t>
            </a:r>
            <a:r>
              <a:rPr lang="en-US" sz="1200" b="0" i="1" kern="1200" dirty="0">
                <a:solidFill>
                  <a:schemeClr val="tx1"/>
                </a:solidFill>
                <a:effectLst/>
                <a:latin typeface="+mn-lt"/>
                <a:ea typeface="+mn-ea"/>
                <a:cs typeface="+mn-cs"/>
              </a:rPr>
              <a:t>for Napier Boys’ High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1" dirty="0"/>
              <a:t>60 seconds… then 60 seconds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dirty="0"/>
          </a:p>
          <a:p>
            <a:pPr marL="0" marR="0" indent="0" algn="l" defTabSz="914400" rtl="0" eaLnBrk="1" fontAlgn="auto" latinLnBrk="0" hangingPunct="1">
              <a:lnSpc>
                <a:spcPct val="100000"/>
              </a:lnSpc>
              <a:spcBef>
                <a:spcPts val="0"/>
              </a:spcBef>
              <a:spcAft>
                <a:spcPts val="0"/>
              </a:spcAft>
              <a:buClrTx/>
              <a:buSzTx/>
              <a:buFontTx/>
              <a:buNone/>
              <a:tabLst/>
              <a:defRPr/>
            </a:pPr>
            <a:r>
              <a:rPr lang="en-NZ" i="0" dirty="0"/>
              <a:t>Examples in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dirty="0"/>
              <a:t>At Opotiki College a few years ago they decided that they could no longer exclude students. They banned the banning of students from attending school.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dirty="0"/>
              <a:t>At St Paul’s in Hamilton, they send their Year 10s away for a term at an outdoor ed centre, where they learn how to live independently away from home.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dirty="0"/>
              <a:t>The Celia </a:t>
            </a:r>
            <a:r>
              <a:rPr lang="en-NZ" i="0" dirty="0" err="1"/>
              <a:t>Lashlie</a:t>
            </a:r>
            <a:r>
              <a:rPr lang="en-NZ" i="0" dirty="0"/>
              <a:t>-inspired “Good Man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dirty="0"/>
              <a:t>Ross Brown’s post-sabbatical project at Harvard Uni related to mentoring.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i="0" dirty="0"/>
              <a:t>Project-based learning… from </a:t>
            </a:r>
            <a:r>
              <a:rPr lang="en-NZ" i="0" dirty="0" err="1"/>
              <a:t>Hobsonville</a:t>
            </a:r>
            <a:r>
              <a:rPr lang="en-NZ" i="0" dirty="0"/>
              <a:t> Point’s extreme in Auckland to Otago Boys’ High School’s less extreme version.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i="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NZ" i="0" dirty="0"/>
          </a:p>
          <a:p>
            <a:endParaRPr lang="en-NZ" i="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301492B-B6BD-4C75-B7C7-667AB21881B5}" type="slidenum">
              <a:rPr lang="en-NZ" smtClean="0"/>
              <a:t>9</a:t>
            </a:fld>
            <a:endParaRPr lang="en-NZ"/>
          </a:p>
        </p:txBody>
      </p:sp>
    </p:spTree>
    <p:extLst>
      <p:ext uri="{BB962C8B-B14F-4D97-AF65-F5344CB8AC3E}">
        <p14:creationId xmlns:p14="http://schemas.microsoft.com/office/powerpoint/2010/main" val="173917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Remember, you can add new ideas as we go.</a:t>
            </a:r>
          </a:p>
          <a:p>
            <a:r>
              <a:rPr lang="en-NZ" dirty="0"/>
              <a:t>See “The EXTERNAL LANDSCAPE PAUSE FOR REFLECTION” PAGE and add notes there as we go thru these slides.</a:t>
            </a:r>
          </a:p>
        </p:txBody>
      </p:sp>
    </p:spTree>
    <p:extLst>
      <p:ext uri="{BB962C8B-B14F-4D97-AF65-F5344CB8AC3E}">
        <p14:creationId xmlns:p14="http://schemas.microsoft.com/office/powerpoint/2010/main" val="122327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AAE7AAF-284F-44BC-8B8E-3B86BF890467}" type="datetimeFigureOut">
              <a:rPr lang="en-NZ" smtClean="0"/>
              <a:t>6/12/2019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4137536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7AAF-284F-44BC-8B8E-3B86BF890467}" type="datetimeFigureOut">
              <a:rPr lang="en-NZ" smtClean="0"/>
              <a:t>6/12/2019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395351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7AAF-284F-44BC-8B8E-3B86BF890467}" type="datetimeFigureOut">
              <a:rPr lang="en-NZ" smtClean="0"/>
              <a:t>6/12/2019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233813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13AF-F952-48B3-B5C8-5EBC9C50E51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21954F4-51C8-46A4-B06F-848B5D7E5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8B88C-AEF9-4B88-AB47-6D6112068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43CAB3F-DE87-477E-A981-73B1F5438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0ACA56-E3C1-49EB-9273-58984D3CA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F8BB887-9646-4114-93BD-054E6EAD24B8}"/>
              </a:ext>
            </a:extLst>
          </p:cNvPr>
          <p:cNvSpPr>
            <a:spLocks noGrp="1"/>
          </p:cNvSpPr>
          <p:nvPr>
            <p:ph type="dt" sz="half" idx="10"/>
          </p:nvPr>
        </p:nvSpPr>
        <p:spPr/>
        <p:txBody>
          <a:bodyPr/>
          <a:lstStyle/>
          <a:p>
            <a:fld id="{BAAE7AAF-284F-44BC-8B8E-3B86BF890467}" type="datetimeFigureOut">
              <a:rPr lang="en-NZ" smtClean="0"/>
              <a:t>6/12/2019</a:t>
            </a:fld>
            <a:endParaRPr lang="en-NZ"/>
          </a:p>
        </p:txBody>
      </p:sp>
      <p:sp>
        <p:nvSpPr>
          <p:cNvPr id="8" name="Footer Placeholder 7">
            <a:extLst>
              <a:ext uri="{FF2B5EF4-FFF2-40B4-BE49-F238E27FC236}">
                <a16:creationId xmlns:a16="http://schemas.microsoft.com/office/drawing/2014/main" id="{A93C6DAE-F78C-4294-9125-37178FA44DB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50CED05-1EF5-4038-9578-849EF3323F09}"/>
              </a:ext>
            </a:extLst>
          </p:cNvPr>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298906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FD9D02-426E-46C9-9EE9-0DE1EF8B2838}" type="datetime1">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Title 7"/>
          <p:cNvSpPr>
            <a:spLocks noGrp="1"/>
          </p:cNvSpPr>
          <p:nvPr>
            <p:ph type="title"/>
          </p:nvPr>
        </p:nvSpPr>
        <p:spPr/>
        <p:txBody>
          <a:bodyPr/>
          <a:lstStyle/>
          <a:p>
            <a:r>
              <a:rPr lang="en-GB"/>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8939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E7AAF-284F-44BC-8B8E-3B86BF890467}" type="datetimeFigureOut">
              <a:rPr lang="en-NZ" smtClean="0"/>
              <a:t>6/12/2019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52151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AAE7AAF-284F-44BC-8B8E-3B86BF890467}" type="datetimeFigureOut">
              <a:rPr lang="en-NZ" smtClean="0"/>
              <a:t>6/12/2019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12506076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AAE7AAF-284F-44BC-8B8E-3B86BF890467}" type="datetimeFigureOut">
              <a:rPr lang="en-NZ" smtClean="0"/>
              <a:t>6/12/2019</a:t>
            </a:fld>
            <a:endParaRPr lang="en-NZ"/>
          </a:p>
        </p:txBody>
      </p:sp>
      <p:sp>
        <p:nvSpPr>
          <p:cNvPr id="9" name="Footer Placeholder 8"/>
          <p:cNvSpPr>
            <a:spLocks noGrp="1"/>
          </p:cNvSpPr>
          <p:nvPr>
            <p:ph type="ftr" sz="quarter" idx="11"/>
          </p:nvPr>
        </p:nvSpPr>
        <p:spPr/>
        <p:txBody>
          <a:bodyPr/>
          <a:lstStyle/>
          <a:p>
            <a:endParaRPr lang="en-NZ"/>
          </a:p>
        </p:txBody>
      </p:sp>
      <p:sp>
        <p:nvSpPr>
          <p:cNvPr id="10" name="Slide Number Placeholder 9"/>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301669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AAE7AAF-284F-44BC-8B8E-3B86BF890467}" type="datetimeFigureOut">
              <a:rPr lang="en-NZ" smtClean="0"/>
              <a:t>6/12/2019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757F644-7B2F-492A-ACBF-FB16F3DD0559}" type="slidenum">
              <a:rPr lang="en-NZ" smtClean="0"/>
              <a:t>‹#›</a:t>
            </a:fld>
            <a:endParaRPr lang="en-NZ"/>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14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E7AAF-284F-44BC-8B8E-3B86BF890467}" type="datetimeFigureOut">
              <a:rPr lang="en-NZ" smtClean="0"/>
              <a:t>6/12/2019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68115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E7AAF-284F-44BC-8B8E-3B86BF890467}" type="datetimeFigureOut">
              <a:rPr lang="en-NZ" smtClean="0"/>
              <a:t>6/12/2019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33167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AAE7AAF-284F-44BC-8B8E-3B86BF890467}" type="datetimeFigureOut">
              <a:rPr lang="en-NZ" smtClean="0"/>
              <a:t>6/12/2019</a:t>
            </a:fld>
            <a:endParaRPr lang="en-N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NZ"/>
          </a:p>
        </p:txBody>
      </p:sp>
      <p:sp>
        <p:nvSpPr>
          <p:cNvPr id="11" name="Slide Number Placeholder 10"/>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16130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AE7AAF-284F-44BC-8B8E-3B86BF890467}" type="datetimeFigureOut">
              <a:rPr lang="en-NZ" smtClean="0"/>
              <a:t>6/12/2019</a:t>
            </a:fld>
            <a:endParaRPr lang="en-N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NZ"/>
          </a:p>
        </p:txBody>
      </p:sp>
      <p:sp>
        <p:nvSpPr>
          <p:cNvPr id="10" name="Slide Number Placeholder 9"/>
          <p:cNvSpPr>
            <a:spLocks noGrp="1"/>
          </p:cNvSpPr>
          <p:nvPr>
            <p:ph type="sldNum" sz="quarter" idx="12"/>
          </p:nvPr>
        </p:nvSpPr>
        <p:spPr/>
        <p:txBody>
          <a:bodyPr/>
          <a:lstStyle/>
          <a:p>
            <a:fld id="{4757F644-7B2F-492A-ACBF-FB16F3DD0559}" type="slidenum">
              <a:rPr lang="en-NZ" smtClean="0"/>
              <a:t>‹#›</a:t>
            </a:fld>
            <a:endParaRPr lang="en-NZ"/>
          </a:p>
        </p:txBody>
      </p:sp>
    </p:spTree>
    <p:extLst>
      <p:ext uri="{BB962C8B-B14F-4D97-AF65-F5344CB8AC3E}">
        <p14:creationId xmlns:p14="http://schemas.microsoft.com/office/powerpoint/2010/main" val="358019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AE7AAF-284F-44BC-8B8E-3B86BF890467}" type="datetimeFigureOut">
              <a:rPr lang="en-NZ" smtClean="0"/>
              <a:t>6/12/2019</a:t>
            </a:fld>
            <a:endParaRPr lang="en-N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N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757F644-7B2F-492A-ACBF-FB16F3DD0559}" type="slidenum">
              <a:rPr lang="en-NZ" smtClean="0"/>
              <a:t>‹#›</a:t>
            </a:fld>
            <a:endParaRPr lang="en-NZ"/>
          </a:p>
        </p:txBody>
      </p:sp>
    </p:spTree>
    <p:extLst>
      <p:ext uri="{BB962C8B-B14F-4D97-AF65-F5344CB8AC3E}">
        <p14:creationId xmlns:p14="http://schemas.microsoft.com/office/powerpoint/2010/main" val="140805350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99C8BC-DBDC-4993-9F35-5A5DED653DF5}"/>
              </a:ext>
            </a:extLst>
          </p:cNvPr>
          <p:cNvSpPr>
            <a:spLocks noGrp="1"/>
          </p:cNvSpPr>
          <p:nvPr>
            <p:ph type="subTitle" idx="1"/>
          </p:nvPr>
        </p:nvSpPr>
        <p:spPr>
          <a:xfrm>
            <a:off x="2695192" y="4025093"/>
            <a:ext cx="6801612" cy="2189701"/>
          </a:xfrm>
        </p:spPr>
        <p:txBody>
          <a:bodyPr>
            <a:normAutofit/>
          </a:bodyPr>
          <a:lstStyle/>
          <a:p>
            <a:endParaRPr lang="en-US" sz="2800" i="1" dirty="0">
              <a:solidFill>
                <a:schemeClr val="bg1"/>
              </a:solidFill>
            </a:endParaRPr>
          </a:p>
          <a:p>
            <a:endParaRPr lang="en-NZ" sz="2800" dirty="0">
              <a:solidFill>
                <a:schemeClr val="bg1"/>
              </a:solidFill>
            </a:endParaRPr>
          </a:p>
        </p:txBody>
      </p:sp>
      <p:grpSp>
        <p:nvGrpSpPr>
          <p:cNvPr id="5" name="Group 4">
            <a:extLst>
              <a:ext uri="{FF2B5EF4-FFF2-40B4-BE49-F238E27FC236}">
                <a16:creationId xmlns:a16="http://schemas.microsoft.com/office/drawing/2014/main" id="{8AA0535F-7348-4B70-BFD4-991B068AC2B8}"/>
              </a:ext>
            </a:extLst>
          </p:cNvPr>
          <p:cNvGrpSpPr/>
          <p:nvPr/>
        </p:nvGrpSpPr>
        <p:grpSpPr>
          <a:xfrm>
            <a:off x="9875047" y="2101852"/>
            <a:ext cx="1172768" cy="2756635"/>
            <a:chOff x="9863472" y="2230852"/>
            <a:chExt cx="1172768" cy="2756635"/>
          </a:xfrm>
        </p:grpSpPr>
        <p:sp>
          <p:nvSpPr>
            <p:cNvPr id="6" name="Arrow: Right 5">
              <a:extLst>
                <a:ext uri="{FF2B5EF4-FFF2-40B4-BE49-F238E27FC236}">
                  <a16:creationId xmlns:a16="http://schemas.microsoft.com/office/drawing/2014/main" id="{297C2E0D-0DB4-4D7C-862C-AD1DD6144546}"/>
                </a:ext>
              </a:extLst>
            </p:cNvPr>
            <p:cNvSpPr/>
            <p:nvPr/>
          </p:nvSpPr>
          <p:spPr>
            <a:xfrm>
              <a:off x="9936645" y="3226325"/>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CE3BAF14-AA7F-4929-A9D9-ADCA1AF8195A}"/>
                </a:ext>
              </a:extLst>
            </p:cNvPr>
            <p:cNvSpPr/>
            <p:nvPr/>
          </p:nvSpPr>
          <p:spPr>
            <a:xfrm rot="19625672">
              <a:off x="9863472" y="2230852"/>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Right 7">
              <a:extLst>
                <a:ext uri="{FF2B5EF4-FFF2-40B4-BE49-F238E27FC236}">
                  <a16:creationId xmlns:a16="http://schemas.microsoft.com/office/drawing/2014/main" id="{9A16E731-8415-4C5F-AFB4-65B79EF3E5CD}"/>
                </a:ext>
              </a:extLst>
            </p:cNvPr>
            <p:cNvSpPr/>
            <p:nvPr/>
          </p:nvSpPr>
          <p:spPr>
            <a:xfrm rot="3146520">
              <a:off x="9807766" y="4154110"/>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0" name="Group 9">
            <a:extLst>
              <a:ext uri="{FF2B5EF4-FFF2-40B4-BE49-F238E27FC236}">
                <a16:creationId xmlns:a16="http://schemas.microsoft.com/office/drawing/2014/main" id="{9E69BB84-1C94-4CAB-96FB-02FBFA857574}"/>
              </a:ext>
            </a:extLst>
          </p:cNvPr>
          <p:cNvGrpSpPr/>
          <p:nvPr/>
        </p:nvGrpSpPr>
        <p:grpSpPr>
          <a:xfrm flipH="1">
            <a:off x="1054451" y="2085689"/>
            <a:ext cx="1172768" cy="2756635"/>
            <a:chOff x="9863472" y="2230852"/>
            <a:chExt cx="1172768" cy="2756635"/>
          </a:xfrm>
        </p:grpSpPr>
        <p:sp>
          <p:nvSpPr>
            <p:cNvPr id="11" name="Arrow: Right 10">
              <a:extLst>
                <a:ext uri="{FF2B5EF4-FFF2-40B4-BE49-F238E27FC236}">
                  <a16:creationId xmlns:a16="http://schemas.microsoft.com/office/drawing/2014/main" id="{884847DE-FECA-4CBB-B4A9-7ED173236531}"/>
                </a:ext>
              </a:extLst>
            </p:cNvPr>
            <p:cNvSpPr/>
            <p:nvPr/>
          </p:nvSpPr>
          <p:spPr>
            <a:xfrm>
              <a:off x="9936645" y="3226325"/>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Arrow: Right 11">
              <a:extLst>
                <a:ext uri="{FF2B5EF4-FFF2-40B4-BE49-F238E27FC236}">
                  <a16:creationId xmlns:a16="http://schemas.microsoft.com/office/drawing/2014/main" id="{8E1D9EF6-C833-4A98-A188-68CBB239728D}"/>
                </a:ext>
              </a:extLst>
            </p:cNvPr>
            <p:cNvSpPr/>
            <p:nvPr/>
          </p:nvSpPr>
          <p:spPr>
            <a:xfrm rot="19625672">
              <a:off x="9863472" y="2230852"/>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rrow: Right 12">
              <a:extLst>
                <a:ext uri="{FF2B5EF4-FFF2-40B4-BE49-F238E27FC236}">
                  <a16:creationId xmlns:a16="http://schemas.microsoft.com/office/drawing/2014/main" id="{8B1BE03D-B511-43BD-AC98-726B416E9CAB}"/>
                </a:ext>
              </a:extLst>
            </p:cNvPr>
            <p:cNvSpPr/>
            <p:nvPr/>
          </p:nvSpPr>
          <p:spPr>
            <a:xfrm rot="3146520">
              <a:off x="9807766" y="4154110"/>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a:extLst>
              <a:ext uri="{FF2B5EF4-FFF2-40B4-BE49-F238E27FC236}">
                <a16:creationId xmlns:a16="http://schemas.microsoft.com/office/drawing/2014/main" id="{FDEC19BE-4DEC-4345-BB75-9840E14925AF}"/>
              </a:ext>
            </a:extLst>
          </p:cNvPr>
          <p:cNvSpPr>
            <a:spLocks noGrp="1"/>
          </p:cNvSpPr>
          <p:nvPr>
            <p:ph type="ctrTitle"/>
          </p:nvPr>
        </p:nvSpPr>
        <p:spPr>
          <a:xfrm>
            <a:off x="1945140" y="2505456"/>
            <a:ext cx="8301719" cy="1519637"/>
          </a:xfrm>
        </p:spPr>
        <p:txBody>
          <a:bodyPr>
            <a:normAutofit fontScale="90000"/>
          </a:bodyPr>
          <a:lstStyle/>
          <a:p>
            <a:r>
              <a:rPr lang="en-NZ" dirty="0"/>
              <a:t>NBHS Strategic Consultation Reference Group</a:t>
            </a:r>
          </a:p>
        </p:txBody>
      </p:sp>
      <p:pic>
        <p:nvPicPr>
          <p:cNvPr id="6146" name="Picture 2" descr="Image result for napier boys high school">
            <a:extLst>
              <a:ext uri="{FF2B5EF4-FFF2-40B4-BE49-F238E27FC236}">
                <a16:creationId xmlns:a16="http://schemas.microsoft.com/office/drawing/2014/main" id="{7F6C3254-931C-4007-B1D8-1C4B3C8A7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862" y="535066"/>
            <a:ext cx="1528273" cy="163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445" y="2107588"/>
            <a:ext cx="6723110" cy="416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52650" y="546264"/>
            <a:ext cx="7886700" cy="1271649"/>
          </a:xfrm>
        </p:spPr>
        <p:txBody>
          <a:bodyPr>
            <a:normAutofit fontScale="90000"/>
          </a:bodyPr>
          <a:lstStyle/>
          <a:p>
            <a:r>
              <a:rPr lang="en-NZ" dirty="0">
                <a:solidFill>
                  <a:schemeClr val="bg2">
                    <a:lumMod val="50000"/>
                  </a:schemeClr>
                </a:solidFill>
              </a:rPr>
              <a:t>Analysing the External Landscape</a:t>
            </a:r>
            <a:br>
              <a:rPr lang="en-NZ" dirty="0">
                <a:solidFill>
                  <a:schemeClr val="bg2">
                    <a:lumMod val="50000"/>
                  </a:schemeClr>
                </a:solidFill>
              </a:rPr>
            </a:br>
            <a:br>
              <a:rPr lang="en-NZ" dirty="0">
                <a:solidFill>
                  <a:schemeClr val="accent2"/>
                </a:solidFill>
              </a:rPr>
            </a:br>
            <a:endParaRPr lang="en-NZ" dirty="0">
              <a:solidFill>
                <a:schemeClr val="accent2"/>
              </a:solidFill>
            </a:endParaRPr>
          </a:p>
        </p:txBody>
      </p:sp>
      <p:sp>
        <p:nvSpPr>
          <p:cNvPr id="3" name="TextBox 2">
            <a:extLst>
              <a:ext uri="{FF2B5EF4-FFF2-40B4-BE49-F238E27FC236}">
                <a16:creationId xmlns:a16="http://schemas.microsoft.com/office/drawing/2014/main" id="{6C5AC93A-D636-4016-9B23-D43BD2E03104}"/>
              </a:ext>
            </a:extLst>
          </p:cNvPr>
          <p:cNvSpPr txBox="1"/>
          <p:nvPr/>
        </p:nvSpPr>
        <p:spPr>
          <a:xfrm>
            <a:off x="3091543" y="3105834"/>
            <a:ext cx="5932714" cy="954107"/>
          </a:xfrm>
          <a:prstGeom prst="rect">
            <a:avLst/>
          </a:prstGeom>
          <a:noFill/>
        </p:spPr>
        <p:txBody>
          <a:bodyPr wrap="square" rtlCol="0">
            <a:spAutoFit/>
          </a:bodyPr>
          <a:lstStyle/>
          <a:p>
            <a:r>
              <a:rPr lang="en-US" sz="2800" i="1" dirty="0">
                <a:solidFill>
                  <a:schemeClr val="accent2"/>
                </a:solidFill>
              </a:rPr>
              <a:t>How do we prepare our </a:t>
            </a:r>
            <a:r>
              <a:rPr lang="en-US" sz="2800" i="1" dirty="0">
                <a:solidFill>
                  <a:schemeClr val="bg1"/>
                </a:solidFill>
              </a:rPr>
              <a:t>students</a:t>
            </a:r>
            <a:r>
              <a:rPr lang="en-US" sz="2800" i="1" dirty="0">
                <a:solidFill>
                  <a:schemeClr val="accent2"/>
                </a:solidFill>
              </a:rPr>
              <a:t> for a world we cannot possibly </a:t>
            </a:r>
            <a:r>
              <a:rPr lang="en-US" sz="2800" i="1" dirty="0">
                <a:solidFill>
                  <a:schemeClr val="bg1"/>
                </a:solidFill>
              </a:rPr>
              <a:t>imagine</a:t>
            </a:r>
            <a:r>
              <a:rPr lang="en-US" sz="2800" i="1" dirty="0">
                <a:solidFill>
                  <a:schemeClr val="accent2"/>
                </a:solidFill>
              </a:rPr>
              <a:t>?</a:t>
            </a:r>
            <a:endParaRPr lang="en-NZ" sz="2800" dirty="0">
              <a:solidFill>
                <a:schemeClr val="accent2"/>
              </a:solidFill>
            </a:endParaRPr>
          </a:p>
        </p:txBody>
      </p:sp>
    </p:spTree>
    <p:extLst>
      <p:ext uri="{BB962C8B-B14F-4D97-AF65-F5344CB8AC3E}">
        <p14:creationId xmlns:p14="http://schemas.microsoft.com/office/powerpoint/2010/main" val="11699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4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722710-5A0E-443F-BC41-47EF14590E38}"/>
              </a:ext>
            </a:extLst>
          </p:cNvPr>
          <p:cNvSpPr>
            <a:spLocks noGrp="1"/>
          </p:cNvSpPr>
          <p:nvPr>
            <p:ph type="body" idx="1"/>
          </p:nvPr>
        </p:nvSpPr>
        <p:spPr>
          <a:xfrm>
            <a:off x="640069" y="5499895"/>
            <a:ext cx="10911864" cy="484633"/>
          </a:xfrm>
        </p:spPr>
        <p:txBody>
          <a:bodyPr vert="horz" lIns="91440" tIns="45720" rIns="91440" bIns="45720" rtlCol="0">
            <a:noAutofit/>
          </a:bodyPr>
          <a:lstStyle/>
          <a:p>
            <a:pPr algn="ctr">
              <a:lnSpc>
                <a:spcPct val="90000"/>
              </a:lnSpc>
            </a:pPr>
            <a:r>
              <a:rPr lang="en-US" sz="2800" b="1" kern="1200" dirty="0">
                <a:solidFill>
                  <a:schemeClr val="tx1">
                    <a:lumMod val="75000"/>
                    <a:lumOff val="25000"/>
                  </a:schemeClr>
                </a:solidFill>
                <a:latin typeface="+mn-lt"/>
                <a:ea typeface="+mn-ea"/>
                <a:cs typeface="+mn-cs"/>
              </a:rPr>
              <a:t>Pro Vice-Chancellor, </a:t>
            </a:r>
            <a:br>
              <a:rPr lang="en-US" sz="2800" kern="1200" dirty="0">
                <a:solidFill>
                  <a:schemeClr val="tx1">
                    <a:lumMod val="75000"/>
                    <a:lumOff val="25000"/>
                  </a:schemeClr>
                </a:solidFill>
                <a:latin typeface="+mn-lt"/>
                <a:ea typeface="+mn-ea"/>
                <a:cs typeface="+mn-cs"/>
              </a:rPr>
            </a:br>
            <a:r>
              <a:rPr lang="en-US" sz="2800" b="1" kern="1200" dirty="0">
                <a:solidFill>
                  <a:schemeClr val="tx1">
                    <a:lumMod val="75000"/>
                    <a:lumOff val="25000"/>
                  </a:schemeClr>
                </a:solidFill>
                <a:latin typeface="+mn-lt"/>
                <a:ea typeface="+mn-ea"/>
                <a:cs typeface="+mn-cs"/>
              </a:rPr>
              <a:t>College of Humanities and Social Sciences, Massey University</a:t>
            </a:r>
            <a:endParaRPr lang="en-US" sz="2800" kern="1200" dirty="0">
              <a:solidFill>
                <a:schemeClr val="tx1">
                  <a:lumMod val="75000"/>
                  <a:lumOff val="25000"/>
                </a:schemeClr>
              </a:solidFill>
              <a:latin typeface="+mn-lt"/>
              <a:ea typeface="+mn-ea"/>
              <a:cs typeface="+mn-cs"/>
            </a:endParaRP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3AD29-16B0-4A74-858A-66692CC1F72B}"/>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b="1" kern="1200" cap="all" spc="200" baseline="0">
                <a:solidFill>
                  <a:srgbClr val="262626"/>
                </a:solidFill>
                <a:latin typeface="+mj-lt"/>
                <a:ea typeface="+mj-ea"/>
                <a:cs typeface="+mj-cs"/>
              </a:rPr>
              <a:t>Key Ideas from</a:t>
            </a:r>
            <a:br>
              <a:rPr lang="en-US" sz="5000" b="1" kern="1200" cap="all" spc="200" baseline="0">
                <a:solidFill>
                  <a:srgbClr val="262626"/>
                </a:solidFill>
                <a:latin typeface="+mj-lt"/>
                <a:ea typeface="+mj-ea"/>
                <a:cs typeface="+mj-cs"/>
              </a:rPr>
            </a:br>
            <a:r>
              <a:rPr lang="en-US" sz="5000" b="1" kern="1200" cap="all" spc="200" baseline="0">
                <a:solidFill>
                  <a:srgbClr val="262626"/>
                </a:solidFill>
                <a:latin typeface="+mj-lt"/>
                <a:ea typeface="+mj-ea"/>
                <a:cs typeface="+mj-cs"/>
              </a:rPr>
              <a:t>PAUL SPOONLEY</a:t>
            </a:r>
            <a:endParaRPr lang="en-US" sz="5000" kern="1200" cap="all" spc="200" baseline="0">
              <a:solidFill>
                <a:srgbClr val="262626"/>
              </a:solidFill>
              <a:latin typeface="+mj-lt"/>
              <a:ea typeface="+mj-ea"/>
              <a:cs typeface="+mj-cs"/>
            </a:endParaRPr>
          </a:p>
        </p:txBody>
      </p:sp>
    </p:spTree>
    <p:extLst>
      <p:ext uri="{BB962C8B-B14F-4D97-AF65-F5344CB8AC3E}">
        <p14:creationId xmlns:p14="http://schemas.microsoft.com/office/powerpoint/2010/main" val="355050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583-286A-483C-9277-74277B096DCA}"/>
              </a:ext>
            </a:extLst>
          </p:cNvPr>
          <p:cNvSpPr>
            <a:spLocks noGrp="1"/>
          </p:cNvSpPr>
          <p:nvPr>
            <p:ph type="title"/>
          </p:nvPr>
        </p:nvSpPr>
        <p:spPr>
          <a:xfrm>
            <a:off x="699086" y="122982"/>
            <a:ext cx="10793828" cy="1134640"/>
          </a:xfrm>
        </p:spPr>
        <p:txBody>
          <a:bodyPr>
            <a:normAutofit/>
          </a:bodyPr>
          <a:lstStyle/>
          <a:p>
            <a:r>
              <a:rPr lang="en-NZ" sz="2800" b="1" dirty="0"/>
              <a:t>The Job Scene Is </a:t>
            </a:r>
            <a:r>
              <a:rPr lang="en-NZ" sz="2800" b="1" dirty="0">
                <a:solidFill>
                  <a:schemeClr val="accent2"/>
                </a:solidFill>
              </a:rPr>
              <a:t>Changing</a:t>
            </a:r>
            <a:r>
              <a:rPr lang="en-NZ" sz="2800" b="1" dirty="0"/>
              <a:t> – Significantly!</a:t>
            </a:r>
            <a:endParaRPr lang="en-NZ" sz="2800" dirty="0"/>
          </a:p>
        </p:txBody>
      </p:sp>
      <p:sp>
        <p:nvSpPr>
          <p:cNvPr id="4" name="Text Placeholder 3">
            <a:extLst>
              <a:ext uri="{FF2B5EF4-FFF2-40B4-BE49-F238E27FC236}">
                <a16:creationId xmlns:a16="http://schemas.microsoft.com/office/drawing/2014/main" id="{14805355-D439-4AC1-B690-23A2A877031E}"/>
              </a:ext>
            </a:extLst>
          </p:cNvPr>
          <p:cNvSpPr>
            <a:spLocks noGrp="1"/>
          </p:cNvSpPr>
          <p:nvPr>
            <p:ph type="body" sz="half" idx="2"/>
          </p:nvPr>
        </p:nvSpPr>
        <p:spPr>
          <a:xfrm>
            <a:off x="1149022" y="2609385"/>
            <a:ext cx="3794760" cy="3811587"/>
          </a:xfrm>
        </p:spPr>
        <p:txBody>
          <a:bodyPr>
            <a:normAutofit/>
          </a:bodyPr>
          <a:lstStyle/>
          <a:p>
            <a:pPr lvl="0" algn="l"/>
            <a:r>
              <a:rPr lang="en-NZ" sz="2400" dirty="0"/>
              <a:t>40-50% of 2016 jobs will not exist in 2026 </a:t>
            </a:r>
          </a:p>
          <a:p>
            <a:pPr lvl="0" algn="l"/>
            <a:r>
              <a:rPr lang="en-NZ" sz="2400" dirty="0"/>
              <a:t>New jobs will emerge</a:t>
            </a:r>
          </a:p>
          <a:p>
            <a:pPr lvl="0" algn="l"/>
            <a:r>
              <a:rPr lang="en-NZ" sz="2400" dirty="0"/>
              <a:t>In the 21st century, most workers can expect to do 5-8 different jobs over a working life</a:t>
            </a:r>
          </a:p>
          <a:p>
            <a:pPr algn="l"/>
            <a:endParaRPr lang="en-NZ" sz="2400" dirty="0"/>
          </a:p>
        </p:txBody>
      </p:sp>
      <p:sp>
        <p:nvSpPr>
          <p:cNvPr id="5" name="Text Placeholder 3">
            <a:extLst>
              <a:ext uri="{FF2B5EF4-FFF2-40B4-BE49-F238E27FC236}">
                <a16:creationId xmlns:a16="http://schemas.microsoft.com/office/drawing/2014/main" id="{BE3CB503-A770-41C1-B6F4-B17574B90F68}"/>
              </a:ext>
            </a:extLst>
          </p:cNvPr>
          <p:cNvSpPr txBox="1">
            <a:spLocks/>
          </p:cNvSpPr>
          <p:nvPr/>
        </p:nvSpPr>
        <p:spPr>
          <a:xfrm>
            <a:off x="6798256" y="2609385"/>
            <a:ext cx="4542534" cy="38115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lang="en-NZ" sz="2400" dirty="0">
                <a:solidFill>
                  <a:srgbClr val="002060"/>
                </a:solidFill>
              </a:rPr>
              <a:t>Service jobs: p</a:t>
            </a:r>
            <a:r>
              <a:rPr lang="en-NZ" sz="2400" dirty="0">
                <a:solidFill>
                  <a:schemeClr val="accent2">
                    <a:lumMod val="75000"/>
                  </a:schemeClr>
                </a:solidFill>
              </a:rPr>
              <a:t>eople-to-people jobs </a:t>
            </a:r>
          </a:p>
          <a:p>
            <a:r>
              <a:rPr lang="en-NZ" sz="2400" dirty="0">
                <a:solidFill>
                  <a:schemeClr val="accent2">
                    <a:lumMod val="75000"/>
                  </a:schemeClr>
                </a:solidFill>
              </a:rPr>
              <a:t>Professional and high skills growth </a:t>
            </a:r>
            <a:r>
              <a:rPr lang="en-NZ" sz="2400" dirty="0">
                <a:solidFill>
                  <a:srgbClr val="002060"/>
                </a:solidFill>
              </a:rPr>
              <a:t>(4 out of 5 new jobs) </a:t>
            </a:r>
          </a:p>
          <a:p>
            <a:r>
              <a:rPr lang="en-NZ" sz="2400" dirty="0">
                <a:solidFill>
                  <a:schemeClr val="accent2">
                    <a:lumMod val="75000"/>
                  </a:schemeClr>
                </a:solidFill>
              </a:rPr>
              <a:t>Jobs will be altered by technology</a:t>
            </a:r>
          </a:p>
          <a:p>
            <a:pPr lvl="0"/>
            <a:r>
              <a:rPr lang="en-NZ" sz="2400" dirty="0">
                <a:solidFill>
                  <a:schemeClr val="accent2">
                    <a:lumMod val="75000"/>
                  </a:schemeClr>
                </a:solidFill>
              </a:rPr>
              <a:t>Globalisation</a:t>
            </a:r>
          </a:p>
          <a:p>
            <a:pPr lvl="0"/>
            <a:endParaRPr lang="en-NZ" sz="2400" dirty="0">
              <a:solidFill>
                <a:srgbClr val="002060"/>
              </a:solidFill>
            </a:endParaRPr>
          </a:p>
          <a:p>
            <a:endParaRPr lang="en-NZ" sz="2400" dirty="0"/>
          </a:p>
        </p:txBody>
      </p:sp>
      <p:sp>
        <p:nvSpPr>
          <p:cNvPr id="3" name="TextBox 2">
            <a:extLst>
              <a:ext uri="{FF2B5EF4-FFF2-40B4-BE49-F238E27FC236}">
                <a16:creationId xmlns:a16="http://schemas.microsoft.com/office/drawing/2014/main" id="{043E5066-2F95-4B84-BC56-C058313329E4}"/>
              </a:ext>
            </a:extLst>
          </p:cNvPr>
          <p:cNvSpPr txBox="1"/>
          <p:nvPr/>
        </p:nvSpPr>
        <p:spPr>
          <a:xfrm>
            <a:off x="6798256" y="1717288"/>
            <a:ext cx="4118071" cy="461665"/>
          </a:xfrm>
          <a:prstGeom prst="rect">
            <a:avLst/>
          </a:prstGeom>
          <a:noFill/>
        </p:spPr>
        <p:txBody>
          <a:bodyPr wrap="square" rtlCol="0">
            <a:spAutoFit/>
          </a:bodyPr>
          <a:lstStyle/>
          <a:p>
            <a:r>
              <a:rPr lang="en-NZ" sz="2400" b="1" dirty="0">
                <a:solidFill>
                  <a:srgbClr val="002060"/>
                </a:solidFill>
                <a:latin typeface="+mj-lt"/>
              </a:rPr>
              <a:t>Changing Jobs:</a:t>
            </a:r>
            <a:endParaRPr lang="en-NZ" sz="2400" dirty="0">
              <a:solidFill>
                <a:srgbClr val="002060"/>
              </a:solidFill>
              <a:latin typeface="+mj-lt"/>
            </a:endParaRPr>
          </a:p>
        </p:txBody>
      </p:sp>
      <p:sp>
        <p:nvSpPr>
          <p:cNvPr id="6" name="TextBox 5">
            <a:extLst>
              <a:ext uri="{FF2B5EF4-FFF2-40B4-BE49-F238E27FC236}">
                <a16:creationId xmlns:a16="http://schemas.microsoft.com/office/drawing/2014/main" id="{F4693397-5F15-4616-8014-1BEE01BD044A}"/>
              </a:ext>
            </a:extLst>
          </p:cNvPr>
          <p:cNvSpPr txBox="1"/>
          <p:nvPr/>
        </p:nvSpPr>
        <p:spPr>
          <a:xfrm>
            <a:off x="1256631" y="1717288"/>
            <a:ext cx="3579541" cy="461665"/>
          </a:xfrm>
          <a:prstGeom prst="rect">
            <a:avLst/>
          </a:prstGeom>
          <a:noFill/>
        </p:spPr>
        <p:txBody>
          <a:bodyPr wrap="square" rtlCol="0">
            <a:spAutoFit/>
          </a:bodyPr>
          <a:lstStyle/>
          <a:p>
            <a:r>
              <a:rPr lang="en-NZ" sz="2400" b="1" dirty="0">
                <a:latin typeface="+mj-lt"/>
              </a:rPr>
              <a:t>In advanced economies: </a:t>
            </a:r>
            <a:endParaRPr lang="en-NZ" sz="2400" dirty="0">
              <a:latin typeface="+mj-lt"/>
            </a:endParaRPr>
          </a:p>
        </p:txBody>
      </p:sp>
    </p:spTree>
    <p:extLst>
      <p:ext uri="{BB962C8B-B14F-4D97-AF65-F5344CB8AC3E}">
        <p14:creationId xmlns:p14="http://schemas.microsoft.com/office/powerpoint/2010/main" val="99760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7E7C203D-2945-4E33-89C7-826F000CDA25}"/>
              </a:ext>
            </a:extLst>
          </p:cNvPr>
          <p:cNvSpPr/>
          <p:nvPr/>
        </p:nvSpPr>
        <p:spPr>
          <a:xfrm rot="1974328" flipH="1">
            <a:off x="481903" y="475529"/>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BC19DE6-CC6A-4662-9F1F-6B7B0AEBCE69}"/>
              </a:ext>
            </a:extLst>
          </p:cNvPr>
          <p:cNvSpPr>
            <a:spLocks noGrp="1"/>
          </p:cNvSpPr>
          <p:nvPr>
            <p:ph type="title"/>
          </p:nvPr>
        </p:nvSpPr>
        <p:spPr>
          <a:xfrm>
            <a:off x="1110511" y="759108"/>
            <a:ext cx="4486656" cy="1141497"/>
          </a:xfrm>
        </p:spPr>
        <p:txBody>
          <a:bodyPr>
            <a:normAutofit/>
          </a:bodyPr>
          <a:lstStyle/>
          <a:p>
            <a:r>
              <a:rPr lang="en-NZ" sz="2800" dirty="0"/>
              <a:t>Job Growth</a:t>
            </a:r>
          </a:p>
        </p:txBody>
      </p:sp>
      <p:sp>
        <p:nvSpPr>
          <p:cNvPr id="5" name="Content Placeholder 4">
            <a:extLst>
              <a:ext uri="{FF2B5EF4-FFF2-40B4-BE49-F238E27FC236}">
                <a16:creationId xmlns:a16="http://schemas.microsoft.com/office/drawing/2014/main" id="{6551561E-56CC-4767-8E2C-165270B3772D}"/>
              </a:ext>
            </a:extLst>
          </p:cNvPr>
          <p:cNvSpPr>
            <a:spLocks noGrp="1"/>
          </p:cNvSpPr>
          <p:nvPr>
            <p:ph idx="1"/>
          </p:nvPr>
        </p:nvSpPr>
        <p:spPr>
          <a:xfrm>
            <a:off x="6736080" y="2516568"/>
            <a:ext cx="4815840" cy="3423789"/>
          </a:xfrm>
        </p:spPr>
        <p:txBody>
          <a:bodyPr>
            <a:normAutofit/>
          </a:bodyPr>
          <a:lstStyle/>
          <a:p>
            <a:pPr marL="0" lvl="0" indent="0" algn="ctr">
              <a:buNone/>
            </a:pPr>
            <a:r>
              <a:rPr lang="en-NZ" sz="2400" dirty="0">
                <a:solidFill>
                  <a:schemeClr val="bg2">
                    <a:lumMod val="50000"/>
                  </a:schemeClr>
                </a:solidFill>
              </a:rPr>
              <a:t>Manufacturing </a:t>
            </a:r>
          </a:p>
          <a:p>
            <a:pPr marL="0" lvl="0" indent="0" algn="ctr">
              <a:buNone/>
            </a:pPr>
            <a:r>
              <a:rPr lang="en-NZ" sz="2400" dirty="0">
                <a:solidFill>
                  <a:schemeClr val="bg2">
                    <a:lumMod val="50000"/>
                  </a:schemeClr>
                </a:solidFill>
              </a:rPr>
              <a:t>Insurance </a:t>
            </a:r>
          </a:p>
          <a:p>
            <a:pPr marL="0" lvl="0" indent="0" algn="ctr">
              <a:buNone/>
            </a:pPr>
            <a:r>
              <a:rPr lang="en-NZ" sz="2400" dirty="0">
                <a:solidFill>
                  <a:schemeClr val="bg2">
                    <a:lumMod val="50000"/>
                  </a:schemeClr>
                </a:solidFill>
              </a:rPr>
              <a:t>Banking </a:t>
            </a:r>
          </a:p>
          <a:p>
            <a:pPr marL="0" lvl="0" indent="0" algn="ctr">
              <a:buNone/>
            </a:pPr>
            <a:r>
              <a:rPr lang="en-NZ" sz="2400" dirty="0">
                <a:solidFill>
                  <a:schemeClr val="bg2">
                    <a:lumMod val="50000"/>
                  </a:schemeClr>
                </a:solidFill>
              </a:rPr>
              <a:t>Administration &amp; Customer Services</a:t>
            </a:r>
          </a:p>
          <a:p>
            <a:pPr marL="342900" indent="-342900"/>
            <a:endParaRPr lang="en-NZ" sz="2400" dirty="0">
              <a:solidFill>
                <a:schemeClr val="bg2">
                  <a:lumMod val="50000"/>
                </a:schemeClr>
              </a:solidFill>
            </a:endParaRPr>
          </a:p>
          <a:p>
            <a:pPr marL="0" indent="0" algn="ctr">
              <a:buNone/>
            </a:pPr>
            <a:endParaRPr lang="en-NZ" sz="2400" dirty="0">
              <a:solidFill>
                <a:srgbClr val="002060"/>
              </a:solidFill>
            </a:endParaRPr>
          </a:p>
        </p:txBody>
      </p:sp>
      <p:sp>
        <p:nvSpPr>
          <p:cNvPr id="6" name="Content Placeholder 5">
            <a:extLst>
              <a:ext uri="{FF2B5EF4-FFF2-40B4-BE49-F238E27FC236}">
                <a16:creationId xmlns:a16="http://schemas.microsoft.com/office/drawing/2014/main" id="{A7CC782E-A61C-4327-BAE3-A785639F472E}"/>
              </a:ext>
            </a:extLst>
          </p:cNvPr>
          <p:cNvSpPr>
            <a:spLocks noGrp="1"/>
          </p:cNvSpPr>
          <p:nvPr>
            <p:ph type="body" sz="half" idx="2"/>
          </p:nvPr>
        </p:nvSpPr>
        <p:spPr>
          <a:xfrm>
            <a:off x="1110511" y="2629538"/>
            <a:ext cx="3794760" cy="2823408"/>
          </a:xfrm>
        </p:spPr>
        <p:txBody>
          <a:bodyPr>
            <a:normAutofit lnSpcReduction="10000"/>
          </a:bodyPr>
          <a:lstStyle/>
          <a:p>
            <a:r>
              <a:rPr lang="en-NZ" sz="2400" dirty="0">
                <a:solidFill>
                  <a:schemeClr val="bg1"/>
                </a:solidFill>
              </a:rPr>
              <a:t>Health </a:t>
            </a:r>
          </a:p>
          <a:p>
            <a:r>
              <a:rPr lang="en-NZ" sz="2400" dirty="0">
                <a:solidFill>
                  <a:schemeClr val="bg1"/>
                </a:solidFill>
              </a:rPr>
              <a:t>Education </a:t>
            </a:r>
          </a:p>
          <a:p>
            <a:r>
              <a:rPr lang="en-NZ" sz="2400" dirty="0">
                <a:solidFill>
                  <a:schemeClr val="bg1"/>
                </a:solidFill>
              </a:rPr>
              <a:t>Food </a:t>
            </a:r>
          </a:p>
          <a:p>
            <a:r>
              <a:rPr lang="en-NZ" sz="2400" dirty="0">
                <a:solidFill>
                  <a:schemeClr val="bg1"/>
                </a:solidFill>
              </a:rPr>
              <a:t>Tourism </a:t>
            </a:r>
          </a:p>
          <a:p>
            <a:r>
              <a:rPr lang="en-NZ" sz="2400" dirty="0">
                <a:solidFill>
                  <a:schemeClr val="bg1"/>
                </a:solidFill>
              </a:rPr>
              <a:t>Technology </a:t>
            </a:r>
          </a:p>
          <a:p>
            <a:r>
              <a:rPr lang="en-NZ" sz="2400" dirty="0">
                <a:solidFill>
                  <a:schemeClr val="bg1"/>
                </a:solidFill>
              </a:rPr>
              <a:t>IT </a:t>
            </a:r>
          </a:p>
        </p:txBody>
      </p:sp>
      <p:grpSp>
        <p:nvGrpSpPr>
          <p:cNvPr id="3" name="Group 2">
            <a:extLst>
              <a:ext uri="{FF2B5EF4-FFF2-40B4-BE49-F238E27FC236}">
                <a16:creationId xmlns:a16="http://schemas.microsoft.com/office/drawing/2014/main" id="{2D1AADAC-3208-420B-840F-2AC27A7748C3}"/>
              </a:ext>
            </a:extLst>
          </p:cNvPr>
          <p:cNvGrpSpPr/>
          <p:nvPr/>
        </p:nvGrpSpPr>
        <p:grpSpPr>
          <a:xfrm>
            <a:off x="7388129" y="817667"/>
            <a:ext cx="4243157" cy="1556147"/>
            <a:chOff x="7388129" y="817667"/>
            <a:chExt cx="4243157" cy="1556147"/>
          </a:xfrm>
        </p:grpSpPr>
        <p:sp>
          <p:nvSpPr>
            <p:cNvPr id="9" name="Arrow: Right 8">
              <a:extLst>
                <a:ext uri="{FF2B5EF4-FFF2-40B4-BE49-F238E27FC236}">
                  <a16:creationId xmlns:a16="http://schemas.microsoft.com/office/drawing/2014/main" id="{CC4D9358-38AC-4333-928F-5FA18BEC73EC}"/>
                </a:ext>
              </a:extLst>
            </p:cNvPr>
            <p:cNvSpPr/>
            <p:nvPr/>
          </p:nvSpPr>
          <p:spPr>
            <a:xfrm rot="12802913" flipH="1">
              <a:off x="10531691" y="1806655"/>
              <a:ext cx="1099595" cy="567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
              <a:extLst>
                <a:ext uri="{FF2B5EF4-FFF2-40B4-BE49-F238E27FC236}">
                  <a16:creationId xmlns:a16="http://schemas.microsoft.com/office/drawing/2014/main" id="{76A4D5E2-A2AB-4A35-823C-44E003464F30}"/>
                </a:ext>
              </a:extLst>
            </p:cNvPr>
            <p:cNvSpPr txBox="1">
              <a:spLocks/>
            </p:cNvSpPr>
            <p:nvPr/>
          </p:nvSpPr>
          <p:spPr bwMode="black">
            <a:xfrm>
              <a:off x="7388129" y="817667"/>
              <a:ext cx="3511742" cy="1073529"/>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NZ" dirty="0">
                  <a:solidFill>
                    <a:schemeClr val="bg2">
                      <a:lumMod val="50000"/>
                    </a:schemeClr>
                  </a:solidFill>
                </a:rPr>
                <a:t>Job decline</a:t>
              </a:r>
            </a:p>
          </p:txBody>
        </p:sp>
      </p:grpSp>
    </p:spTree>
    <p:extLst>
      <p:ext uri="{BB962C8B-B14F-4D97-AF65-F5344CB8AC3E}">
        <p14:creationId xmlns:p14="http://schemas.microsoft.com/office/powerpoint/2010/main" val="380146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26A89-EABF-443C-991A-87E2147E9F60}"/>
              </a:ext>
            </a:extLst>
          </p:cNvPr>
          <p:cNvSpPr>
            <a:spLocks noGrp="1"/>
          </p:cNvSpPr>
          <p:nvPr>
            <p:ph type="title"/>
          </p:nvPr>
        </p:nvSpPr>
        <p:spPr>
          <a:xfrm>
            <a:off x="2323733" y="374383"/>
            <a:ext cx="7729728" cy="1188720"/>
          </a:xfrm>
        </p:spPr>
        <p:txBody>
          <a:bodyPr/>
          <a:lstStyle/>
          <a:p>
            <a:r>
              <a:rPr lang="en-NZ" b="1" dirty="0"/>
              <a:t>Non-Standard Work  </a:t>
            </a:r>
            <a:endParaRPr lang="en-NZ" dirty="0"/>
          </a:p>
        </p:txBody>
      </p:sp>
      <p:sp>
        <p:nvSpPr>
          <p:cNvPr id="6" name="Content Placeholder 5">
            <a:extLst>
              <a:ext uri="{FF2B5EF4-FFF2-40B4-BE49-F238E27FC236}">
                <a16:creationId xmlns:a16="http://schemas.microsoft.com/office/drawing/2014/main" id="{D23AF8C2-1A56-42CD-9675-EB599A36EC27}"/>
              </a:ext>
            </a:extLst>
          </p:cNvPr>
          <p:cNvSpPr>
            <a:spLocks noGrp="1"/>
          </p:cNvSpPr>
          <p:nvPr>
            <p:ph idx="1"/>
          </p:nvPr>
        </p:nvSpPr>
        <p:spPr>
          <a:xfrm>
            <a:off x="780327" y="2296734"/>
            <a:ext cx="3864429" cy="3290661"/>
          </a:xfrm>
        </p:spPr>
        <p:txBody>
          <a:bodyPr>
            <a:normAutofit/>
          </a:bodyPr>
          <a:lstStyle/>
          <a:p>
            <a:pPr lvl="0"/>
            <a:r>
              <a:rPr lang="en-NZ" sz="3200" dirty="0">
                <a:solidFill>
                  <a:srgbClr val="002060"/>
                </a:solidFill>
              </a:rPr>
              <a:t>Part-time </a:t>
            </a:r>
          </a:p>
          <a:p>
            <a:pPr lvl="0"/>
            <a:r>
              <a:rPr lang="en-NZ" sz="3200" dirty="0">
                <a:solidFill>
                  <a:srgbClr val="002060"/>
                </a:solidFill>
              </a:rPr>
              <a:t>Casual </a:t>
            </a:r>
          </a:p>
          <a:p>
            <a:pPr lvl="0"/>
            <a:r>
              <a:rPr lang="en-NZ" sz="3200" dirty="0">
                <a:solidFill>
                  <a:srgbClr val="002060"/>
                </a:solidFill>
              </a:rPr>
              <a:t>Contract </a:t>
            </a:r>
          </a:p>
          <a:p>
            <a:pPr lvl="0"/>
            <a:r>
              <a:rPr lang="en-NZ" sz="3200" dirty="0">
                <a:solidFill>
                  <a:srgbClr val="002060"/>
                </a:solidFill>
              </a:rPr>
              <a:t>Portfolio </a:t>
            </a:r>
          </a:p>
          <a:p>
            <a:pPr lvl="0"/>
            <a:r>
              <a:rPr lang="en-NZ" sz="3200" dirty="0">
                <a:solidFill>
                  <a:srgbClr val="002060"/>
                </a:solidFill>
              </a:rPr>
              <a:t>Third party</a:t>
            </a:r>
          </a:p>
          <a:p>
            <a:pPr marL="0" indent="0">
              <a:buNone/>
            </a:pPr>
            <a:endParaRPr lang="en-NZ" i="1" dirty="0"/>
          </a:p>
          <a:p>
            <a:pPr marL="0" indent="0">
              <a:buNone/>
            </a:pPr>
            <a:endParaRPr lang="en-NZ" i="1" dirty="0"/>
          </a:p>
          <a:p>
            <a:endParaRPr lang="en-NZ" dirty="0"/>
          </a:p>
        </p:txBody>
      </p:sp>
      <p:sp>
        <p:nvSpPr>
          <p:cNvPr id="7" name="TextBox 6">
            <a:extLst>
              <a:ext uri="{FF2B5EF4-FFF2-40B4-BE49-F238E27FC236}">
                <a16:creationId xmlns:a16="http://schemas.microsoft.com/office/drawing/2014/main" id="{2DCFF241-62F0-45F7-8A65-37FCD0A1E77D}"/>
              </a:ext>
            </a:extLst>
          </p:cNvPr>
          <p:cNvSpPr txBox="1"/>
          <p:nvPr/>
        </p:nvSpPr>
        <p:spPr>
          <a:xfrm>
            <a:off x="6096000" y="2153676"/>
            <a:ext cx="5660571" cy="3970318"/>
          </a:xfrm>
          <a:prstGeom prst="rect">
            <a:avLst/>
          </a:prstGeom>
          <a:noFill/>
        </p:spPr>
        <p:txBody>
          <a:bodyPr wrap="square" rtlCol="0">
            <a:spAutoFit/>
          </a:bodyPr>
          <a:lstStyle/>
          <a:p>
            <a:r>
              <a:rPr lang="en-NZ" sz="3600" i="1" dirty="0">
                <a:solidFill>
                  <a:srgbClr val="002060"/>
                </a:solidFill>
              </a:rPr>
              <a:t>Firms are relying more on part-time, contract and temporary workers who are inherently more flexible.</a:t>
            </a:r>
            <a:r>
              <a:rPr lang="en-NZ" sz="3600" dirty="0">
                <a:solidFill>
                  <a:srgbClr val="002060"/>
                </a:solidFill>
              </a:rPr>
              <a:t> </a:t>
            </a:r>
          </a:p>
          <a:p>
            <a:endParaRPr lang="en-NZ" sz="3600" dirty="0">
              <a:solidFill>
                <a:srgbClr val="002060"/>
              </a:solidFill>
            </a:endParaRPr>
          </a:p>
          <a:p>
            <a:r>
              <a:rPr lang="en-NZ" sz="2800" dirty="0">
                <a:solidFill>
                  <a:srgbClr val="002060"/>
                </a:solidFill>
              </a:rPr>
              <a:t>The Economist, 2011</a:t>
            </a:r>
          </a:p>
          <a:p>
            <a:endParaRPr lang="en-NZ" sz="3600" dirty="0"/>
          </a:p>
        </p:txBody>
      </p:sp>
    </p:spTree>
    <p:extLst>
      <p:ext uri="{BB962C8B-B14F-4D97-AF65-F5344CB8AC3E}">
        <p14:creationId xmlns:p14="http://schemas.microsoft.com/office/powerpoint/2010/main" val="37147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4B8B-AD2D-4307-AE82-11ED6F89EB0A}"/>
              </a:ext>
            </a:extLst>
          </p:cNvPr>
          <p:cNvSpPr>
            <a:spLocks noGrp="1"/>
          </p:cNvSpPr>
          <p:nvPr>
            <p:ph type="title"/>
          </p:nvPr>
        </p:nvSpPr>
        <p:spPr/>
        <p:txBody>
          <a:bodyPr/>
          <a:lstStyle/>
          <a:p>
            <a:r>
              <a:rPr lang="en-NZ" dirty="0">
                <a:solidFill>
                  <a:schemeClr val="bg2">
                    <a:lumMod val="50000"/>
                  </a:schemeClr>
                </a:solidFill>
              </a:rPr>
              <a:t>What works for job attainment?</a:t>
            </a:r>
            <a:br>
              <a:rPr lang="en-NZ" dirty="0">
                <a:solidFill>
                  <a:schemeClr val="bg2">
                    <a:lumMod val="50000"/>
                  </a:schemeClr>
                </a:solidFill>
              </a:rPr>
            </a:br>
            <a:endParaRPr lang="en-NZ" dirty="0"/>
          </a:p>
        </p:txBody>
      </p:sp>
      <p:sp>
        <p:nvSpPr>
          <p:cNvPr id="3" name="Content Placeholder 2">
            <a:extLst>
              <a:ext uri="{FF2B5EF4-FFF2-40B4-BE49-F238E27FC236}">
                <a16:creationId xmlns:a16="http://schemas.microsoft.com/office/drawing/2014/main" id="{EF7DB326-C101-4F41-B24A-BF76E66DF5E4}"/>
              </a:ext>
            </a:extLst>
          </p:cNvPr>
          <p:cNvSpPr>
            <a:spLocks noGrp="1"/>
          </p:cNvSpPr>
          <p:nvPr>
            <p:ph idx="1"/>
          </p:nvPr>
        </p:nvSpPr>
        <p:spPr>
          <a:xfrm>
            <a:off x="2231136" y="2460812"/>
            <a:ext cx="7729728" cy="4114800"/>
          </a:xfrm>
        </p:spPr>
        <p:txBody>
          <a:bodyPr>
            <a:normAutofit/>
          </a:bodyPr>
          <a:lstStyle/>
          <a:p>
            <a:r>
              <a:rPr lang="en-NZ" sz="2400" dirty="0">
                <a:solidFill>
                  <a:schemeClr val="accent2"/>
                </a:solidFill>
              </a:rPr>
              <a:t>Soft skills (communication, presentation, work ethic) </a:t>
            </a:r>
          </a:p>
          <a:p>
            <a:pPr lvl="0"/>
            <a:r>
              <a:rPr lang="en-NZ" sz="2400" dirty="0">
                <a:solidFill>
                  <a:schemeClr val="accent2"/>
                </a:solidFill>
              </a:rPr>
              <a:t>Problem-solving </a:t>
            </a:r>
          </a:p>
          <a:p>
            <a:pPr lvl="0"/>
            <a:r>
              <a:rPr lang="en-NZ" sz="2400" dirty="0">
                <a:solidFill>
                  <a:schemeClr val="accent2"/>
                </a:solidFill>
              </a:rPr>
              <a:t>Team-player</a:t>
            </a:r>
          </a:p>
          <a:p>
            <a:pPr lvl="0"/>
            <a:r>
              <a:rPr lang="en-NZ" sz="2400" dirty="0">
                <a:solidFill>
                  <a:schemeClr val="accent2"/>
                </a:solidFill>
              </a:rPr>
              <a:t>Academic performance and non-academic activities </a:t>
            </a:r>
          </a:p>
          <a:p>
            <a:pPr lvl="0"/>
            <a:r>
              <a:rPr lang="en-NZ" sz="2400" dirty="0">
                <a:solidFill>
                  <a:schemeClr val="accent2"/>
                </a:solidFill>
              </a:rPr>
              <a:t>Work experience </a:t>
            </a:r>
          </a:p>
          <a:p>
            <a:pPr lvl="0"/>
            <a:r>
              <a:rPr lang="en-NZ" sz="2400" dirty="0">
                <a:solidFill>
                  <a:schemeClr val="accent2"/>
                </a:solidFill>
              </a:rPr>
              <a:t>Post-secondary qualifications </a:t>
            </a:r>
          </a:p>
          <a:p>
            <a:pPr lvl="0"/>
            <a:endParaRPr lang="en-NZ" dirty="0">
              <a:solidFill>
                <a:schemeClr val="accent2"/>
              </a:solidFill>
            </a:endParaRPr>
          </a:p>
          <a:p>
            <a:endParaRPr lang="en-NZ" dirty="0"/>
          </a:p>
        </p:txBody>
      </p:sp>
    </p:spTree>
    <p:extLst>
      <p:ext uri="{BB962C8B-B14F-4D97-AF65-F5344CB8AC3E}">
        <p14:creationId xmlns:p14="http://schemas.microsoft.com/office/powerpoint/2010/main" val="327928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54EA-C09C-41BD-97D3-0DF194BFD31F}"/>
              </a:ext>
            </a:extLst>
          </p:cNvPr>
          <p:cNvSpPr>
            <a:spLocks noGrp="1"/>
          </p:cNvSpPr>
          <p:nvPr>
            <p:ph type="title"/>
          </p:nvPr>
        </p:nvSpPr>
        <p:spPr>
          <a:xfrm>
            <a:off x="2231136" y="524107"/>
            <a:ext cx="7729728" cy="1188720"/>
          </a:xfrm>
        </p:spPr>
        <p:txBody>
          <a:bodyPr/>
          <a:lstStyle/>
          <a:p>
            <a:r>
              <a:rPr lang="en-NZ" b="1" dirty="0"/>
              <a:t>Education and Training</a:t>
            </a:r>
            <a:endParaRPr lang="en-NZ" dirty="0"/>
          </a:p>
        </p:txBody>
      </p:sp>
      <p:sp>
        <p:nvSpPr>
          <p:cNvPr id="3" name="Content Placeholder 2">
            <a:extLst>
              <a:ext uri="{FF2B5EF4-FFF2-40B4-BE49-F238E27FC236}">
                <a16:creationId xmlns:a16="http://schemas.microsoft.com/office/drawing/2014/main" id="{8E0DA20A-3607-4AB9-9AF4-170D6CDADA92}"/>
              </a:ext>
            </a:extLst>
          </p:cNvPr>
          <p:cNvSpPr>
            <a:spLocks noGrp="1"/>
          </p:cNvSpPr>
          <p:nvPr>
            <p:ph idx="1"/>
          </p:nvPr>
        </p:nvSpPr>
        <p:spPr>
          <a:xfrm>
            <a:off x="1728439" y="2107580"/>
            <a:ext cx="8999034" cy="4081347"/>
          </a:xfrm>
        </p:spPr>
        <p:txBody>
          <a:bodyPr>
            <a:noAutofit/>
          </a:bodyPr>
          <a:lstStyle/>
          <a:p>
            <a:pPr lvl="0"/>
            <a:r>
              <a:rPr lang="en-NZ" sz="2400" dirty="0">
                <a:solidFill>
                  <a:schemeClr val="accent2"/>
                </a:solidFill>
              </a:rPr>
              <a:t>Universities are going to be more selective, especially in specialist courses… Grades count!</a:t>
            </a:r>
          </a:p>
          <a:p>
            <a:pPr lvl="0"/>
            <a:r>
              <a:rPr lang="en-NZ" sz="2400" dirty="0">
                <a:solidFill>
                  <a:schemeClr val="accent2"/>
                </a:solidFill>
              </a:rPr>
              <a:t>Core and Transferable skills:</a:t>
            </a:r>
          </a:p>
          <a:p>
            <a:pPr lvl="1"/>
            <a:r>
              <a:rPr lang="en-NZ" sz="2400" dirty="0">
                <a:solidFill>
                  <a:schemeClr val="accent2"/>
                </a:solidFill>
              </a:rPr>
              <a:t>Communication skills/literacy </a:t>
            </a:r>
          </a:p>
          <a:p>
            <a:pPr lvl="1"/>
            <a:r>
              <a:rPr lang="en-NZ" sz="2400" dirty="0">
                <a:solidFill>
                  <a:schemeClr val="accent2"/>
                </a:solidFill>
              </a:rPr>
              <a:t>Numeracy </a:t>
            </a:r>
          </a:p>
          <a:p>
            <a:pPr lvl="1"/>
            <a:r>
              <a:rPr lang="en-NZ" sz="2400" dirty="0">
                <a:solidFill>
                  <a:schemeClr val="accent2"/>
                </a:solidFill>
              </a:rPr>
              <a:t>Digital literacy </a:t>
            </a:r>
          </a:p>
          <a:p>
            <a:pPr lvl="1"/>
            <a:r>
              <a:rPr lang="en-NZ" sz="2400" dirty="0">
                <a:solidFill>
                  <a:schemeClr val="accent2"/>
                </a:solidFill>
              </a:rPr>
              <a:t>Critical thinking </a:t>
            </a:r>
          </a:p>
          <a:p>
            <a:pPr lvl="0"/>
            <a:r>
              <a:rPr lang="en-NZ" sz="2400" dirty="0">
                <a:solidFill>
                  <a:schemeClr val="accent2"/>
                </a:solidFill>
              </a:rPr>
              <a:t>Gap year</a:t>
            </a:r>
          </a:p>
          <a:p>
            <a:endParaRPr lang="en-NZ" sz="2400" dirty="0">
              <a:solidFill>
                <a:schemeClr val="accent2"/>
              </a:solidFill>
            </a:endParaRPr>
          </a:p>
        </p:txBody>
      </p:sp>
    </p:spTree>
    <p:extLst>
      <p:ext uri="{BB962C8B-B14F-4D97-AF65-F5344CB8AC3E}">
        <p14:creationId xmlns:p14="http://schemas.microsoft.com/office/powerpoint/2010/main" val="31476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722710-5A0E-443F-BC41-47EF14590E38}"/>
              </a:ext>
            </a:extLst>
          </p:cNvPr>
          <p:cNvSpPr>
            <a:spLocks noGrp="1"/>
          </p:cNvSpPr>
          <p:nvPr>
            <p:ph type="body" idx="1"/>
          </p:nvPr>
        </p:nvSpPr>
        <p:spPr>
          <a:xfrm>
            <a:off x="1262729" y="5499895"/>
            <a:ext cx="9638443" cy="484633"/>
          </a:xfrm>
        </p:spPr>
        <p:txBody>
          <a:bodyPr vert="horz" lIns="91440" tIns="45720" rIns="91440" bIns="45720" rtlCol="0">
            <a:noAutofit/>
          </a:bodyPr>
          <a:lstStyle/>
          <a:p>
            <a:pPr algn="ctr">
              <a:lnSpc>
                <a:spcPct val="90000"/>
              </a:lnSpc>
            </a:pPr>
            <a:r>
              <a:rPr lang="en-US" sz="2800" b="1" kern="1200" dirty="0">
                <a:solidFill>
                  <a:schemeClr val="tx1">
                    <a:lumMod val="75000"/>
                    <a:lumOff val="25000"/>
                  </a:schemeClr>
                </a:solidFill>
                <a:latin typeface="+mn-lt"/>
                <a:ea typeface="+mn-ea"/>
                <a:cs typeface="+mn-cs"/>
              </a:rPr>
              <a:t>Dr Jonathan Sibley</a:t>
            </a:r>
          </a:p>
          <a:p>
            <a:pPr algn="ctr">
              <a:lnSpc>
                <a:spcPct val="90000"/>
              </a:lnSpc>
            </a:pPr>
            <a:r>
              <a:rPr lang="en-US" sz="2800" b="1" kern="1200" dirty="0">
                <a:solidFill>
                  <a:schemeClr val="tx1">
                    <a:lumMod val="75000"/>
                    <a:lumOff val="25000"/>
                  </a:schemeClr>
                </a:solidFill>
                <a:latin typeface="+mn-lt"/>
                <a:ea typeface="+mn-ea"/>
                <a:cs typeface="+mn-cs"/>
              </a:rPr>
              <a:t>EIT</a:t>
            </a:r>
            <a:endParaRPr lang="en-US" sz="2800" kern="1200" dirty="0">
              <a:solidFill>
                <a:schemeClr val="tx1">
                  <a:lumMod val="75000"/>
                  <a:lumOff val="25000"/>
                </a:schemeClr>
              </a:solidFill>
              <a:latin typeface="+mn-lt"/>
              <a:ea typeface="+mn-ea"/>
              <a:cs typeface="+mn-cs"/>
            </a:endParaRP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3AD29-16B0-4A74-858A-66692CC1F72B}"/>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b="1" kern="1200" cap="all" spc="200" baseline="0">
                <a:solidFill>
                  <a:srgbClr val="262626"/>
                </a:solidFill>
                <a:latin typeface="+mj-lt"/>
                <a:ea typeface="+mj-ea"/>
                <a:cs typeface="+mj-cs"/>
              </a:rPr>
              <a:t>Future of work in hawke’s bay</a:t>
            </a:r>
            <a:endParaRPr lang="en-US" sz="5000" kern="1200" cap="all" spc="200" baseline="0">
              <a:solidFill>
                <a:srgbClr val="262626"/>
              </a:solidFill>
              <a:latin typeface="+mj-lt"/>
              <a:ea typeface="+mj-ea"/>
              <a:cs typeface="+mj-cs"/>
            </a:endParaRPr>
          </a:p>
        </p:txBody>
      </p:sp>
    </p:spTree>
    <p:extLst>
      <p:ext uri="{BB962C8B-B14F-4D97-AF65-F5344CB8AC3E}">
        <p14:creationId xmlns:p14="http://schemas.microsoft.com/office/powerpoint/2010/main" val="19243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57D2DC-8C5E-48AA-97B7-61543A2F3752}"/>
              </a:ext>
            </a:extLst>
          </p:cNvPr>
          <p:cNvSpPr>
            <a:spLocks noGrp="1"/>
          </p:cNvSpPr>
          <p:nvPr>
            <p:ph type="body" idx="1"/>
          </p:nvPr>
        </p:nvSpPr>
        <p:spPr>
          <a:xfrm>
            <a:off x="752702" y="668337"/>
            <a:ext cx="5157787" cy="823912"/>
          </a:xfrm>
        </p:spPr>
        <p:txBody>
          <a:bodyPr>
            <a:normAutofit/>
          </a:bodyPr>
          <a:lstStyle/>
          <a:p>
            <a:pPr algn="ctr"/>
            <a:r>
              <a:rPr lang="en-NZ" sz="2800" dirty="0">
                <a:solidFill>
                  <a:schemeClr val="bg2">
                    <a:lumMod val="50000"/>
                  </a:schemeClr>
                </a:solidFill>
                <a:latin typeface="+mj-lt"/>
              </a:rPr>
              <a:t>Employers In HB:</a:t>
            </a:r>
          </a:p>
        </p:txBody>
      </p:sp>
      <p:sp>
        <p:nvSpPr>
          <p:cNvPr id="6" name="Content Placeholder 5">
            <a:extLst>
              <a:ext uri="{FF2B5EF4-FFF2-40B4-BE49-F238E27FC236}">
                <a16:creationId xmlns:a16="http://schemas.microsoft.com/office/drawing/2014/main" id="{2AC8FA15-F4E5-4515-A198-930577ACB784}"/>
              </a:ext>
            </a:extLst>
          </p:cNvPr>
          <p:cNvSpPr>
            <a:spLocks noGrp="1"/>
          </p:cNvSpPr>
          <p:nvPr>
            <p:ph sz="half" idx="2"/>
          </p:nvPr>
        </p:nvSpPr>
        <p:spPr>
          <a:xfrm>
            <a:off x="799188" y="2392344"/>
            <a:ext cx="5157787" cy="3684588"/>
          </a:xfrm>
        </p:spPr>
        <p:txBody>
          <a:bodyPr>
            <a:normAutofit lnSpcReduction="10000"/>
          </a:bodyPr>
          <a:lstStyle/>
          <a:p>
            <a:pPr lvl="0"/>
            <a:r>
              <a:rPr lang="en-NZ" sz="2400" dirty="0">
                <a:solidFill>
                  <a:schemeClr val="accent2"/>
                </a:solidFill>
              </a:rPr>
              <a:t>need more staff, e.g. shearers, </a:t>
            </a:r>
            <a:br>
              <a:rPr lang="en-NZ" sz="2400" dirty="0">
                <a:solidFill>
                  <a:schemeClr val="accent2"/>
                </a:solidFill>
              </a:rPr>
            </a:br>
            <a:r>
              <a:rPr lang="en-NZ" sz="2400" dirty="0">
                <a:solidFill>
                  <a:schemeClr val="accent2"/>
                </a:solidFill>
              </a:rPr>
              <a:t>farm workers, HT drivers, forklift drivers, etc.</a:t>
            </a:r>
          </a:p>
          <a:p>
            <a:pPr lvl="0"/>
            <a:r>
              <a:rPr lang="en-NZ" sz="2400" dirty="0">
                <a:solidFill>
                  <a:schemeClr val="accent2"/>
                </a:solidFill>
              </a:rPr>
              <a:t>have ageing staff</a:t>
            </a:r>
          </a:p>
          <a:p>
            <a:pPr lvl="0"/>
            <a:r>
              <a:rPr lang="en-NZ" sz="2400" dirty="0">
                <a:solidFill>
                  <a:schemeClr val="accent2"/>
                </a:solidFill>
              </a:rPr>
              <a:t>can’t attract young people</a:t>
            </a:r>
          </a:p>
          <a:p>
            <a:r>
              <a:rPr lang="en-NZ" sz="2400" dirty="0">
                <a:solidFill>
                  <a:schemeClr val="accent2"/>
                </a:solidFill>
              </a:rPr>
              <a:t>most will need people with digital skills</a:t>
            </a:r>
          </a:p>
          <a:p>
            <a:r>
              <a:rPr lang="en-NZ" sz="2400" dirty="0">
                <a:solidFill>
                  <a:schemeClr val="accent2"/>
                </a:solidFill>
              </a:rPr>
              <a:t>some (70) are digital companies flying under the radar in HB</a:t>
            </a:r>
          </a:p>
          <a:p>
            <a:endParaRPr lang="en-NZ" sz="2400" dirty="0">
              <a:solidFill>
                <a:schemeClr val="accent2"/>
              </a:solidFill>
            </a:endParaRPr>
          </a:p>
          <a:p>
            <a:endParaRPr lang="en-NZ" sz="2400" dirty="0">
              <a:solidFill>
                <a:schemeClr val="accent2"/>
              </a:solidFill>
            </a:endParaRPr>
          </a:p>
        </p:txBody>
      </p:sp>
      <p:sp>
        <p:nvSpPr>
          <p:cNvPr id="7" name="Text Placeholder 6">
            <a:extLst>
              <a:ext uri="{FF2B5EF4-FFF2-40B4-BE49-F238E27FC236}">
                <a16:creationId xmlns:a16="http://schemas.microsoft.com/office/drawing/2014/main" id="{9C95DB22-B9CE-465E-BAAA-7C01AFB8DA83}"/>
              </a:ext>
            </a:extLst>
          </p:cNvPr>
          <p:cNvSpPr>
            <a:spLocks noGrp="1"/>
          </p:cNvSpPr>
          <p:nvPr>
            <p:ph type="body" sz="quarter" idx="3"/>
          </p:nvPr>
        </p:nvSpPr>
        <p:spPr>
          <a:xfrm>
            <a:off x="6281513" y="668337"/>
            <a:ext cx="5616838" cy="823912"/>
          </a:xfrm>
        </p:spPr>
        <p:txBody>
          <a:bodyPr>
            <a:noAutofit/>
          </a:bodyPr>
          <a:lstStyle/>
          <a:p>
            <a:pPr algn="ctr"/>
            <a:r>
              <a:rPr lang="en-NZ" sz="2800" dirty="0">
                <a:solidFill>
                  <a:schemeClr val="bg2">
                    <a:lumMod val="50000"/>
                  </a:schemeClr>
                </a:solidFill>
              </a:rPr>
              <a:t>Young People in HB:</a:t>
            </a:r>
          </a:p>
        </p:txBody>
      </p:sp>
      <p:sp>
        <p:nvSpPr>
          <p:cNvPr id="8" name="Content Placeholder 7">
            <a:extLst>
              <a:ext uri="{FF2B5EF4-FFF2-40B4-BE49-F238E27FC236}">
                <a16:creationId xmlns:a16="http://schemas.microsoft.com/office/drawing/2014/main" id="{D0771B4C-54F4-49EF-8F8D-8781CB297E4C}"/>
              </a:ext>
            </a:extLst>
          </p:cNvPr>
          <p:cNvSpPr>
            <a:spLocks noGrp="1"/>
          </p:cNvSpPr>
          <p:nvPr>
            <p:ph sz="quarter" idx="4"/>
          </p:nvPr>
        </p:nvSpPr>
        <p:spPr>
          <a:xfrm>
            <a:off x="6498338" y="2392344"/>
            <a:ext cx="5183188" cy="3684588"/>
          </a:xfrm>
        </p:spPr>
        <p:txBody>
          <a:bodyPr>
            <a:normAutofit lnSpcReduction="10000"/>
          </a:bodyPr>
          <a:lstStyle/>
          <a:p>
            <a:r>
              <a:rPr lang="en-NZ" sz="2400" dirty="0">
                <a:solidFill>
                  <a:schemeClr val="accent2"/>
                </a:solidFill>
              </a:rPr>
              <a:t>don’t want to work in the areas that drive the HB economy: food, ag, </a:t>
            </a:r>
            <a:r>
              <a:rPr lang="en-NZ" sz="2400" dirty="0" err="1">
                <a:solidFill>
                  <a:schemeClr val="accent2"/>
                </a:solidFill>
              </a:rPr>
              <a:t>hort</a:t>
            </a:r>
            <a:r>
              <a:rPr lang="en-NZ" sz="2400" dirty="0">
                <a:solidFill>
                  <a:schemeClr val="accent2"/>
                </a:solidFill>
              </a:rPr>
              <a:t>, transport, construction, …</a:t>
            </a:r>
          </a:p>
          <a:p>
            <a:r>
              <a:rPr lang="en-NZ" sz="2400" dirty="0">
                <a:solidFill>
                  <a:schemeClr val="accent2"/>
                </a:solidFill>
              </a:rPr>
              <a:t>don’t see the genuine career pathways that exist</a:t>
            </a:r>
          </a:p>
          <a:p>
            <a:r>
              <a:rPr lang="en-NZ" sz="2400" dirty="0">
                <a:solidFill>
                  <a:schemeClr val="accent2"/>
                </a:solidFill>
              </a:rPr>
              <a:t>must be able to work digitally</a:t>
            </a:r>
          </a:p>
          <a:p>
            <a:r>
              <a:rPr lang="en-NZ" sz="2400" dirty="0">
                <a:solidFill>
                  <a:schemeClr val="accent2"/>
                </a:solidFill>
              </a:rPr>
              <a:t>“bright students should consider trades”</a:t>
            </a:r>
          </a:p>
          <a:p>
            <a:r>
              <a:rPr lang="en-NZ" sz="2400" dirty="0">
                <a:solidFill>
                  <a:srgbClr val="002060"/>
                </a:solidFill>
              </a:rPr>
              <a:t>Artificial Intelligence will have an “immense impact” for the unskilled</a:t>
            </a:r>
          </a:p>
          <a:p>
            <a:endParaRPr lang="en-NZ" sz="2400" dirty="0">
              <a:solidFill>
                <a:schemeClr val="accent2"/>
              </a:solidFill>
            </a:endParaRPr>
          </a:p>
        </p:txBody>
      </p:sp>
      <p:sp>
        <p:nvSpPr>
          <p:cNvPr id="2" name="TextBox 1">
            <a:extLst>
              <a:ext uri="{FF2B5EF4-FFF2-40B4-BE49-F238E27FC236}">
                <a16:creationId xmlns:a16="http://schemas.microsoft.com/office/drawing/2014/main" id="{5F9C555E-2D1C-4650-B046-B1FDEFF50EED}"/>
              </a:ext>
            </a:extLst>
          </p:cNvPr>
          <p:cNvSpPr txBox="1"/>
          <p:nvPr/>
        </p:nvSpPr>
        <p:spPr>
          <a:xfrm rot="10800000" flipV="1">
            <a:off x="5029725" y="7017026"/>
            <a:ext cx="1709005" cy="103433"/>
          </a:xfrm>
          <a:prstGeom prst="rect">
            <a:avLst/>
          </a:prstGeom>
          <a:noFill/>
        </p:spPr>
        <p:txBody>
          <a:bodyPr wrap="square" rtlCol="0">
            <a:spAutoFit/>
          </a:bodyPr>
          <a:lstStyle/>
          <a:p>
            <a:endParaRPr lang="en-NZ" dirty="0"/>
          </a:p>
        </p:txBody>
      </p:sp>
      <p:pic>
        <p:nvPicPr>
          <p:cNvPr id="2050" name="Picture 2" descr="Image result for glider icon">
            <a:extLst>
              <a:ext uri="{FF2B5EF4-FFF2-40B4-BE49-F238E27FC236}">
                <a16:creationId xmlns:a16="http://schemas.microsoft.com/office/drawing/2014/main" id="{D3206BE9-84E3-4C61-80DE-F526DA907354}"/>
              </a:ext>
            </a:extLst>
          </p:cNvPr>
          <p:cNvPicPr>
            <a:picLocks noChangeAspect="1" noChangeArrowheads="1"/>
          </p:cNvPicPr>
          <p:nvPr/>
        </p:nvPicPr>
        <p:blipFill>
          <a:blip r:embed="rId3">
            <a:alphaModFix amt="45000"/>
            <a:extLst>
              <a:ext uri="{28A0092B-C50C-407E-A947-70E740481C1C}">
                <a14:useLocalDpi xmlns:a14="http://schemas.microsoft.com/office/drawing/2010/main" val="0"/>
              </a:ext>
            </a:extLst>
          </a:blip>
          <a:srcRect/>
          <a:stretch>
            <a:fillRect/>
          </a:stretch>
        </p:blipFill>
        <p:spPr bwMode="auto">
          <a:xfrm rot="10800000" flipV="1">
            <a:off x="5036718" y="-231759"/>
            <a:ext cx="2624103" cy="262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89315" y="4578176"/>
            <a:ext cx="8095636" cy="2279824"/>
            <a:chOff x="0" y="4600522"/>
            <a:chExt cx="8095636" cy="2279824"/>
          </a:xfrm>
        </p:grpSpPr>
        <p:pic>
          <p:nvPicPr>
            <p:cNvPr id="7" name="Picture 6"/>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
        <p:nvSpPr>
          <p:cNvPr id="2" name="Title 1"/>
          <p:cNvSpPr>
            <a:spLocks noGrp="1"/>
          </p:cNvSpPr>
          <p:nvPr>
            <p:ph type="title"/>
          </p:nvPr>
        </p:nvSpPr>
        <p:spPr/>
        <p:txBody>
          <a:bodyPr/>
          <a:lstStyle/>
          <a:p>
            <a:r>
              <a:rPr lang="en-NZ" sz="2400" dirty="0"/>
              <a:t>The External Landscape</a:t>
            </a:r>
            <a:br>
              <a:rPr lang="en-NZ" dirty="0"/>
            </a:br>
            <a:r>
              <a:rPr lang="en-NZ" dirty="0"/>
              <a:t>Pause for reflection</a:t>
            </a:r>
          </a:p>
        </p:txBody>
      </p:sp>
      <p:sp>
        <p:nvSpPr>
          <p:cNvPr id="3" name="Content Placeholder 2"/>
          <p:cNvSpPr>
            <a:spLocks noGrp="1"/>
          </p:cNvSpPr>
          <p:nvPr>
            <p:ph idx="1"/>
          </p:nvPr>
        </p:nvSpPr>
        <p:spPr>
          <a:xfrm>
            <a:off x="2231136" y="2451992"/>
            <a:ext cx="7729728" cy="3604563"/>
          </a:xfrm>
        </p:spPr>
        <p:txBody>
          <a:bodyPr>
            <a:normAutofit lnSpcReduction="10000"/>
          </a:bodyPr>
          <a:lstStyle/>
          <a:p>
            <a:pPr fontAlgn="base"/>
            <a:r>
              <a:rPr lang="en-NZ" sz="2000" dirty="0">
                <a:solidFill>
                  <a:schemeClr val="accent2"/>
                </a:solidFill>
              </a:rPr>
              <a:t>Think: </a:t>
            </a:r>
          </a:p>
          <a:p>
            <a:pPr lvl="1" fontAlgn="base"/>
            <a:r>
              <a:rPr lang="en-NZ" sz="2000" dirty="0">
                <a:solidFill>
                  <a:schemeClr val="accent2"/>
                </a:solidFill>
              </a:rPr>
              <a:t>What’s the most interesting, surprising, or challenging thing you have heard so far?</a:t>
            </a:r>
          </a:p>
          <a:p>
            <a:pPr fontAlgn="base"/>
            <a:r>
              <a:rPr lang="en-NZ" sz="2000" dirty="0">
                <a:solidFill>
                  <a:schemeClr val="accent2"/>
                </a:solidFill>
              </a:rPr>
              <a:t>Pair:</a:t>
            </a:r>
          </a:p>
          <a:p>
            <a:pPr lvl="1" fontAlgn="base"/>
            <a:r>
              <a:rPr lang="en-NZ" sz="2000" dirty="0">
                <a:solidFill>
                  <a:schemeClr val="accent2"/>
                </a:solidFill>
              </a:rPr>
              <a:t>Find someone you haven’t spoken to tonight and explain your answer.</a:t>
            </a:r>
          </a:p>
          <a:p>
            <a:pPr fontAlgn="base"/>
            <a:r>
              <a:rPr lang="en-NZ" sz="2000" dirty="0">
                <a:solidFill>
                  <a:schemeClr val="accent2"/>
                </a:solidFill>
              </a:rPr>
              <a:t>Share:</a:t>
            </a:r>
          </a:p>
          <a:p>
            <a:pPr lvl="1" fontAlgn="base"/>
            <a:r>
              <a:rPr lang="en-NZ" sz="2000" dirty="0">
                <a:solidFill>
                  <a:schemeClr val="bg1"/>
                </a:solidFill>
              </a:rPr>
              <a:t>Team up with an</a:t>
            </a:r>
            <a:r>
              <a:rPr lang="en-NZ" sz="2000" dirty="0">
                <a:solidFill>
                  <a:schemeClr val="accent2"/>
                </a:solidFill>
              </a:rPr>
              <a:t>other pair </a:t>
            </a:r>
            <a:r>
              <a:rPr lang="en-NZ" sz="2000" dirty="0">
                <a:solidFill>
                  <a:schemeClr val="bg1"/>
                </a:solidFill>
              </a:rPr>
              <a:t>and see if you</a:t>
            </a:r>
            <a:r>
              <a:rPr lang="en-NZ" sz="2000" dirty="0">
                <a:solidFill>
                  <a:schemeClr val="accent2"/>
                </a:solidFill>
              </a:rPr>
              <a:t> can get consensus with </a:t>
            </a:r>
            <a:r>
              <a:rPr lang="en-NZ" sz="2000" dirty="0">
                <a:solidFill>
                  <a:schemeClr val="bg1"/>
                </a:solidFill>
              </a:rPr>
              <a:t>them about one poss</a:t>
            </a:r>
            <a:r>
              <a:rPr lang="en-NZ" sz="2000" dirty="0">
                <a:solidFill>
                  <a:schemeClr val="accent2"/>
                </a:solidFill>
              </a:rPr>
              <a:t>ibl</a:t>
            </a:r>
            <a:r>
              <a:rPr lang="en-NZ" sz="2000" dirty="0">
                <a:solidFill>
                  <a:schemeClr val="bg1"/>
                </a:solidFill>
              </a:rPr>
              <a:t>e</a:t>
            </a:r>
            <a:r>
              <a:rPr lang="en-NZ" sz="2000" dirty="0">
                <a:solidFill>
                  <a:schemeClr val="accent2"/>
                </a:solidFill>
              </a:rPr>
              <a:t> </a:t>
            </a:r>
            <a:r>
              <a:rPr lang="en-NZ" sz="2000" dirty="0">
                <a:solidFill>
                  <a:schemeClr val="bg1"/>
                </a:solidFill>
              </a:rPr>
              <a:t>“big rock” based on </a:t>
            </a:r>
            <a:r>
              <a:rPr lang="en-NZ" sz="2000" dirty="0">
                <a:solidFill>
                  <a:schemeClr val="accent2"/>
                </a:solidFill>
              </a:rPr>
              <a:t>what’s been presented </a:t>
            </a:r>
            <a:r>
              <a:rPr lang="en-NZ" sz="2000" dirty="0">
                <a:solidFill>
                  <a:schemeClr val="bg1"/>
                </a:solidFill>
              </a:rPr>
              <a:t>so far.</a:t>
            </a:r>
          </a:p>
          <a:p>
            <a:endParaRPr lang="en-NZ" dirty="0">
              <a:solidFill>
                <a:schemeClr val="accent2"/>
              </a:solidFill>
            </a:endParaRPr>
          </a:p>
        </p:txBody>
      </p:sp>
      <p:sp>
        <p:nvSpPr>
          <p:cNvPr id="4" name="Rectangle 3"/>
          <p:cNvSpPr/>
          <p:nvPr/>
        </p:nvSpPr>
        <p:spPr>
          <a:xfrm>
            <a:off x="5971607" y="3244334"/>
            <a:ext cx="248786" cy="369332"/>
          </a:xfrm>
          <a:prstGeom prst="rect">
            <a:avLst/>
          </a:prstGeom>
        </p:spPr>
        <p:txBody>
          <a:bodyPr wrap="none">
            <a:spAutoFit/>
          </a:bodyPr>
          <a:lstStyle/>
          <a:p>
            <a:r>
              <a:rPr lang="en-NZ" dirty="0"/>
              <a:t> </a:t>
            </a:r>
          </a:p>
        </p:txBody>
      </p:sp>
      <p:sp>
        <p:nvSpPr>
          <p:cNvPr id="5" name="Rectangle 4"/>
          <p:cNvSpPr/>
          <p:nvPr/>
        </p:nvSpPr>
        <p:spPr>
          <a:xfrm>
            <a:off x="5971607" y="3244334"/>
            <a:ext cx="248786" cy="369332"/>
          </a:xfrm>
          <a:prstGeom prst="rect">
            <a:avLst/>
          </a:prstGeom>
        </p:spPr>
        <p:txBody>
          <a:bodyPr wrap="none">
            <a:spAutoFit/>
          </a:bodyPr>
          <a:lstStyle/>
          <a:p>
            <a:r>
              <a:rPr lang="en-NZ" dirty="0"/>
              <a:t> </a:t>
            </a:r>
          </a:p>
        </p:txBody>
      </p:sp>
    </p:spTree>
    <p:extLst>
      <p:ext uri="{BB962C8B-B14F-4D97-AF65-F5344CB8AC3E}">
        <p14:creationId xmlns:p14="http://schemas.microsoft.com/office/powerpoint/2010/main" val="324486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Session Overview </a:t>
            </a:r>
          </a:p>
        </p:txBody>
      </p:sp>
      <p:sp>
        <p:nvSpPr>
          <p:cNvPr id="3" name="Content Placeholder 2"/>
          <p:cNvSpPr>
            <a:spLocks noGrp="1"/>
          </p:cNvSpPr>
          <p:nvPr>
            <p:ph idx="1"/>
          </p:nvPr>
        </p:nvSpPr>
        <p:spPr>
          <a:xfrm>
            <a:off x="2074164" y="2276780"/>
            <a:ext cx="7886700" cy="4674734"/>
          </a:xfrm>
        </p:spPr>
        <p:txBody>
          <a:bodyPr>
            <a:normAutofit/>
          </a:bodyPr>
          <a:lstStyle/>
          <a:p>
            <a:pPr marL="447675" indent="-447675"/>
            <a:r>
              <a:rPr lang="en-NZ" sz="2000" dirty="0">
                <a:solidFill>
                  <a:schemeClr val="accent2"/>
                </a:solidFill>
              </a:rPr>
              <a:t>Introduction to </a:t>
            </a:r>
            <a:r>
              <a:rPr lang="en-NZ" sz="2000" i="1" dirty="0">
                <a:solidFill>
                  <a:schemeClr val="accent2"/>
                </a:solidFill>
              </a:rPr>
              <a:t>productive </a:t>
            </a:r>
            <a:r>
              <a:rPr lang="en-NZ" sz="2000" dirty="0">
                <a:solidFill>
                  <a:schemeClr val="accent2"/>
                </a:solidFill>
              </a:rPr>
              <a:t>strategic planning </a:t>
            </a:r>
          </a:p>
          <a:p>
            <a:pPr marL="447675" indent="-447675"/>
            <a:r>
              <a:rPr lang="en-NZ" sz="2000" dirty="0">
                <a:solidFill>
                  <a:schemeClr val="accent2"/>
                </a:solidFill>
              </a:rPr>
              <a:t>External Landscape</a:t>
            </a:r>
          </a:p>
          <a:p>
            <a:pPr marL="446088" lvl="1" indent="-446088"/>
            <a:r>
              <a:rPr lang="en-NZ" sz="2000" dirty="0">
                <a:solidFill>
                  <a:schemeClr val="accent2"/>
                </a:solidFill>
              </a:rPr>
              <a:t>Internal  Analysis</a:t>
            </a:r>
          </a:p>
          <a:p>
            <a:pPr marL="903288" lvl="2" indent="-446088"/>
            <a:r>
              <a:rPr lang="en-NZ" dirty="0">
                <a:solidFill>
                  <a:schemeClr val="accent2"/>
                </a:solidFill>
              </a:rPr>
              <a:t>What is going well at NBHS? </a:t>
            </a:r>
          </a:p>
          <a:p>
            <a:pPr marL="903288" lvl="2" indent="-446088"/>
            <a:r>
              <a:rPr lang="en-NZ" dirty="0">
                <a:solidFill>
                  <a:schemeClr val="accent2"/>
                </a:solidFill>
              </a:rPr>
              <a:t>What’s happening now that needs to be changed or improved? </a:t>
            </a:r>
          </a:p>
          <a:p>
            <a:pPr lvl="1" indent="-457200"/>
            <a:r>
              <a:rPr lang="en-NZ" sz="2000" dirty="0">
                <a:solidFill>
                  <a:schemeClr val="accent2"/>
                </a:solidFill>
              </a:rPr>
              <a:t>Visioning</a:t>
            </a:r>
          </a:p>
          <a:p>
            <a:pPr marL="457200" lvl="3" indent="0">
              <a:buNone/>
            </a:pPr>
            <a:endParaRPr lang="en-NZ" sz="2000" b="1" dirty="0">
              <a:solidFill>
                <a:schemeClr val="accent2"/>
              </a:solidFill>
            </a:endParaRPr>
          </a:p>
          <a:p>
            <a:pPr lvl="1" indent="-457200"/>
            <a:r>
              <a:rPr lang="en-NZ" sz="2000" dirty="0">
                <a:solidFill>
                  <a:schemeClr val="accent2"/>
                </a:solidFill>
              </a:rPr>
              <a:t>Placing your educated bets on the strategic directions</a:t>
            </a:r>
          </a:p>
          <a:p>
            <a:pPr lvl="1" indent="-457200"/>
            <a:r>
              <a:rPr lang="en-NZ" sz="2000" dirty="0">
                <a:solidFill>
                  <a:schemeClr val="accent2"/>
                </a:solidFill>
              </a:rPr>
              <a:t>Where to from here?  </a:t>
            </a:r>
          </a:p>
          <a:p>
            <a:pPr>
              <a:lnSpc>
                <a:spcPct val="100000"/>
              </a:lnSpc>
            </a:pPr>
            <a:endParaRPr lang="en-NZ" sz="2000" dirty="0">
              <a:solidFill>
                <a:schemeClr val="accent2"/>
              </a:solidFill>
            </a:endParaRPr>
          </a:p>
        </p:txBody>
      </p:sp>
      <p:pic>
        <p:nvPicPr>
          <p:cNvPr id="4" name="Picture 2" descr="Image result for napier boys high school">
            <a:extLst>
              <a:ext uri="{FF2B5EF4-FFF2-40B4-BE49-F238E27FC236}">
                <a16:creationId xmlns:a16="http://schemas.microsoft.com/office/drawing/2014/main" id="{482E252F-8D43-4600-80CC-76DE211E7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864" y="4845809"/>
            <a:ext cx="1528273" cy="1633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F489A0-D191-4398-94DA-DF8242955B59}"/>
              </a:ext>
            </a:extLst>
          </p:cNvPr>
          <p:cNvSpPr txBox="1"/>
          <p:nvPr/>
        </p:nvSpPr>
        <p:spPr>
          <a:xfrm>
            <a:off x="7478485" y="2272938"/>
            <a:ext cx="4191435" cy="1200329"/>
          </a:xfrm>
          <a:prstGeom prst="rect">
            <a:avLst/>
          </a:prstGeom>
          <a:noFill/>
        </p:spPr>
        <p:txBody>
          <a:bodyPr wrap="square" rtlCol="0">
            <a:spAutoFit/>
          </a:bodyPr>
          <a:lstStyle/>
          <a:p>
            <a:r>
              <a:rPr lang="en-US" i="1" dirty="0">
                <a:solidFill>
                  <a:schemeClr val="accent2"/>
                </a:solidFill>
              </a:rPr>
              <a:t>“My two older boys completed their education at NBHS and are currently reaping the benefits of the amazing education they received.”</a:t>
            </a:r>
          </a:p>
        </p:txBody>
      </p:sp>
    </p:spTree>
    <p:extLst>
      <p:ext uri="{BB962C8B-B14F-4D97-AF65-F5344CB8AC3E}">
        <p14:creationId xmlns:p14="http://schemas.microsoft.com/office/powerpoint/2010/main" val="16466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722710-5A0E-443F-BC41-47EF14590E38}"/>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endParaRPr lang="en-US" sz="2000" kern="1200">
              <a:solidFill>
                <a:schemeClr val="tx1">
                  <a:lumMod val="75000"/>
                  <a:lumOff val="25000"/>
                </a:schemeClr>
              </a:solidFill>
              <a:latin typeface="+mn-lt"/>
              <a:ea typeface="+mn-ea"/>
              <a:cs typeface="+mn-cs"/>
            </a:endParaRP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3AD29-16B0-4A74-858A-66692CC1F72B}"/>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b="1" kern="1200" cap="all" spc="200" baseline="0">
                <a:solidFill>
                  <a:srgbClr val="262626"/>
                </a:solidFill>
                <a:latin typeface="+mj-lt"/>
                <a:ea typeface="+mj-ea"/>
                <a:cs typeface="+mj-cs"/>
              </a:rPr>
              <a:t>From the children’s commissioner</a:t>
            </a:r>
            <a:endParaRPr lang="en-US" sz="5000" kern="1200" cap="all" spc="200" baseline="0">
              <a:solidFill>
                <a:srgbClr val="262626"/>
              </a:solidFill>
              <a:latin typeface="+mj-lt"/>
              <a:ea typeface="+mj-ea"/>
              <a:cs typeface="+mj-cs"/>
            </a:endParaRPr>
          </a:p>
        </p:txBody>
      </p:sp>
    </p:spTree>
    <p:extLst>
      <p:ext uri="{BB962C8B-B14F-4D97-AF65-F5344CB8AC3E}">
        <p14:creationId xmlns:p14="http://schemas.microsoft.com/office/powerpoint/2010/main" val="293059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E978-B549-4A46-BCD3-4ABA19012E1C}"/>
              </a:ext>
            </a:extLst>
          </p:cNvPr>
          <p:cNvSpPr>
            <a:spLocks noGrp="1"/>
          </p:cNvSpPr>
          <p:nvPr>
            <p:ph type="title"/>
          </p:nvPr>
        </p:nvSpPr>
        <p:spPr>
          <a:xfrm>
            <a:off x="2231136" y="964692"/>
            <a:ext cx="7729728" cy="1188720"/>
          </a:xfrm>
        </p:spPr>
        <p:txBody>
          <a:bodyPr>
            <a:normAutofit/>
          </a:bodyPr>
          <a:lstStyle/>
          <a:p>
            <a:r>
              <a:rPr lang="en-NZ" dirty="0"/>
              <a:t>Well being:</a:t>
            </a:r>
            <a:br>
              <a:rPr lang="en-NZ" dirty="0"/>
            </a:br>
            <a:r>
              <a:rPr lang="en-NZ" dirty="0"/>
              <a:t>what NZ young people say</a:t>
            </a:r>
          </a:p>
        </p:txBody>
      </p:sp>
      <p:pic>
        <p:nvPicPr>
          <p:cNvPr id="1026" name="Picture 2" descr="We advocate for the interests, rights and wellbeing of children and young people ">
            <a:extLst>
              <a:ext uri="{FF2B5EF4-FFF2-40B4-BE49-F238E27FC236}">
                <a16:creationId xmlns:a16="http://schemas.microsoft.com/office/drawing/2014/main" id="{78A12BDB-A6AA-4CAE-BBBC-8E13C98DEB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33435" y="5701521"/>
            <a:ext cx="2858653" cy="8746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6ACE8CB-AA92-4030-9903-353977D39E83}"/>
              </a:ext>
            </a:extLst>
          </p:cNvPr>
          <p:cNvSpPr>
            <a:spLocks noGrp="1"/>
          </p:cNvSpPr>
          <p:nvPr>
            <p:ph idx="1"/>
          </p:nvPr>
        </p:nvSpPr>
        <p:spPr>
          <a:xfrm>
            <a:off x="2221992" y="2398956"/>
            <a:ext cx="7729728" cy="3494352"/>
          </a:xfrm>
        </p:spPr>
        <p:txBody>
          <a:bodyPr>
            <a:normAutofit/>
          </a:bodyPr>
          <a:lstStyle/>
          <a:p>
            <a:pPr fontAlgn="base">
              <a:lnSpc>
                <a:spcPct val="90000"/>
              </a:lnSpc>
            </a:pPr>
            <a:r>
              <a:rPr lang="en-US" sz="2400" dirty="0">
                <a:solidFill>
                  <a:schemeClr val="accent2"/>
                </a:solidFill>
              </a:rPr>
              <a:t>good relationships</a:t>
            </a:r>
          </a:p>
          <a:p>
            <a:pPr fontAlgn="base">
              <a:lnSpc>
                <a:spcPct val="90000"/>
              </a:lnSpc>
            </a:pPr>
            <a:r>
              <a:rPr lang="en-US" sz="2400" dirty="0">
                <a:solidFill>
                  <a:schemeClr val="accent2"/>
                </a:solidFill>
              </a:rPr>
              <a:t>good relationships with teachers are essential</a:t>
            </a:r>
          </a:p>
          <a:p>
            <a:pPr fontAlgn="base">
              <a:lnSpc>
                <a:spcPct val="90000"/>
              </a:lnSpc>
            </a:pPr>
            <a:r>
              <a:rPr lang="en-US" sz="2400" dirty="0">
                <a:solidFill>
                  <a:schemeClr val="accent2"/>
                </a:solidFill>
              </a:rPr>
              <a:t>freedom from bullying at school </a:t>
            </a:r>
          </a:p>
          <a:p>
            <a:pPr fontAlgn="base">
              <a:lnSpc>
                <a:spcPct val="90000"/>
              </a:lnSpc>
            </a:pPr>
            <a:r>
              <a:rPr lang="en-US" sz="2400" dirty="0">
                <a:solidFill>
                  <a:schemeClr val="accent2"/>
                </a:solidFill>
              </a:rPr>
              <a:t>fairness &amp; equality </a:t>
            </a:r>
          </a:p>
          <a:p>
            <a:pPr fontAlgn="base">
              <a:lnSpc>
                <a:spcPct val="90000"/>
              </a:lnSpc>
            </a:pPr>
            <a:r>
              <a:rPr lang="en-US" sz="2400" dirty="0">
                <a:solidFill>
                  <a:schemeClr val="accent2"/>
                </a:solidFill>
              </a:rPr>
              <a:t>all ethnicities consider </a:t>
            </a:r>
            <a:r>
              <a:rPr lang="en-US" sz="2400" dirty="0" err="1">
                <a:solidFill>
                  <a:schemeClr val="accent2"/>
                </a:solidFill>
              </a:rPr>
              <a:t>te</a:t>
            </a:r>
            <a:r>
              <a:rPr lang="en-US" sz="2400" dirty="0">
                <a:solidFill>
                  <a:schemeClr val="accent2"/>
                </a:solidFill>
              </a:rPr>
              <a:t> </a:t>
            </a:r>
            <a:r>
              <a:rPr lang="en-US" sz="2400" dirty="0" err="1">
                <a:solidFill>
                  <a:schemeClr val="accent2"/>
                </a:solidFill>
              </a:rPr>
              <a:t>reo</a:t>
            </a:r>
            <a:r>
              <a:rPr lang="en-US" sz="2400" dirty="0">
                <a:solidFill>
                  <a:schemeClr val="accent2"/>
                </a:solidFill>
              </a:rPr>
              <a:t> Māori to be a taonga </a:t>
            </a:r>
          </a:p>
          <a:p>
            <a:pPr fontAlgn="base">
              <a:lnSpc>
                <a:spcPct val="90000"/>
              </a:lnSpc>
            </a:pPr>
            <a:r>
              <a:rPr lang="en-US" sz="2400" dirty="0">
                <a:solidFill>
                  <a:schemeClr val="accent2"/>
                </a:solidFill>
              </a:rPr>
              <a:t>want to be asked their views and to be listened to</a:t>
            </a:r>
          </a:p>
          <a:p>
            <a:pPr fontAlgn="base">
              <a:lnSpc>
                <a:spcPct val="90000"/>
              </a:lnSpc>
            </a:pPr>
            <a:r>
              <a:rPr lang="en-US" sz="2400" dirty="0">
                <a:solidFill>
                  <a:schemeClr val="accent2"/>
                </a:solidFill>
              </a:rPr>
              <a:t>a sense of belonging is key</a:t>
            </a:r>
          </a:p>
          <a:p>
            <a:pPr fontAlgn="base">
              <a:lnSpc>
                <a:spcPct val="90000"/>
              </a:lnSpc>
            </a:pPr>
            <a:endParaRPr lang="en-US" dirty="0">
              <a:solidFill>
                <a:schemeClr val="bg2">
                  <a:lumMod val="50000"/>
                </a:schemeClr>
              </a:solidFill>
            </a:endParaRPr>
          </a:p>
          <a:p>
            <a:pPr>
              <a:lnSpc>
                <a:spcPct val="90000"/>
              </a:lnSpc>
            </a:pPr>
            <a:endParaRPr lang="en-NZ" sz="1000" dirty="0">
              <a:solidFill>
                <a:schemeClr val="bg2">
                  <a:lumMod val="50000"/>
                </a:schemeClr>
              </a:solidFill>
            </a:endParaRPr>
          </a:p>
        </p:txBody>
      </p:sp>
    </p:spTree>
    <p:extLst>
      <p:ext uri="{BB962C8B-B14F-4D97-AF65-F5344CB8AC3E}">
        <p14:creationId xmlns:p14="http://schemas.microsoft.com/office/powerpoint/2010/main" val="13372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57D2DC-8C5E-48AA-97B7-61543A2F3752}"/>
              </a:ext>
            </a:extLst>
          </p:cNvPr>
          <p:cNvSpPr>
            <a:spLocks noGrp="1"/>
          </p:cNvSpPr>
          <p:nvPr>
            <p:ph type="body" idx="1"/>
          </p:nvPr>
        </p:nvSpPr>
        <p:spPr>
          <a:xfrm>
            <a:off x="752701" y="668337"/>
            <a:ext cx="5157787" cy="823912"/>
          </a:xfrm>
        </p:spPr>
        <p:txBody>
          <a:bodyPr>
            <a:noAutofit/>
          </a:bodyPr>
          <a:lstStyle/>
          <a:p>
            <a:pPr algn="ctr"/>
            <a:r>
              <a:rPr lang="en-US" sz="2800" dirty="0">
                <a:solidFill>
                  <a:schemeClr val="bg2">
                    <a:lumMod val="50000"/>
                  </a:schemeClr>
                </a:solidFill>
              </a:rPr>
              <a:t>Overall </a:t>
            </a:r>
          </a:p>
          <a:p>
            <a:pPr algn="ctr"/>
            <a:r>
              <a:rPr lang="en-NZ" sz="2800" dirty="0">
                <a:solidFill>
                  <a:schemeClr val="bg2">
                    <a:lumMod val="50000"/>
                  </a:schemeClr>
                </a:solidFill>
                <a:latin typeface="+mj-lt"/>
              </a:rPr>
              <a:t>NZ Children are Healthy</a:t>
            </a:r>
          </a:p>
        </p:txBody>
      </p:sp>
      <p:sp>
        <p:nvSpPr>
          <p:cNvPr id="6" name="Content Placeholder 5">
            <a:extLst>
              <a:ext uri="{FF2B5EF4-FFF2-40B4-BE49-F238E27FC236}">
                <a16:creationId xmlns:a16="http://schemas.microsoft.com/office/drawing/2014/main" id="{2AC8FA15-F4E5-4515-A198-930577ACB784}"/>
              </a:ext>
            </a:extLst>
          </p:cNvPr>
          <p:cNvSpPr>
            <a:spLocks noGrp="1"/>
          </p:cNvSpPr>
          <p:nvPr>
            <p:ph sz="half" idx="2"/>
          </p:nvPr>
        </p:nvSpPr>
        <p:spPr>
          <a:xfrm>
            <a:off x="752702" y="1884589"/>
            <a:ext cx="5157787" cy="3684588"/>
          </a:xfrm>
        </p:spPr>
        <p:txBody>
          <a:bodyPr>
            <a:normAutofit fontScale="92500" lnSpcReduction="20000"/>
          </a:bodyPr>
          <a:lstStyle/>
          <a:p>
            <a:endParaRPr lang="en-NZ" sz="2400" dirty="0">
              <a:solidFill>
                <a:schemeClr val="bg2">
                  <a:lumMod val="50000"/>
                </a:schemeClr>
              </a:solidFill>
            </a:endParaRPr>
          </a:p>
        </p:txBody>
      </p:sp>
      <p:sp>
        <p:nvSpPr>
          <p:cNvPr id="7" name="Text Placeholder 6">
            <a:extLst>
              <a:ext uri="{FF2B5EF4-FFF2-40B4-BE49-F238E27FC236}">
                <a16:creationId xmlns:a16="http://schemas.microsoft.com/office/drawing/2014/main" id="{9C95DB22-B9CE-465E-BAAA-7C01AFB8DA83}"/>
              </a:ext>
            </a:extLst>
          </p:cNvPr>
          <p:cNvSpPr>
            <a:spLocks noGrp="1"/>
          </p:cNvSpPr>
          <p:nvPr>
            <p:ph type="body" sz="quarter" idx="3"/>
          </p:nvPr>
        </p:nvSpPr>
        <p:spPr>
          <a:xfrm>
            <a:off x="6281513" y="668337"/>
            <a:ext cx="5616838" cy="823912"/>
          </a:xfrm>
        </p:spPr>
        <p:txBody>
          <a:bodyPr>
            <a:noAutofit/>
          </a:bodyPr>
          <a:lstStyle/>
          <a:p>
            <a:pPr algn="ctr"/>
            <a:r>
              <a:rPr lang="en-NZ" sz="2800" dirty="0">
                <a:solidFill>
                  <a:schemeClr val="bg2">
                    <a:lumMod val="50000"/>
                  </a:schemeClr>
                </a:solidFill>
              </a:rPr>
              <a:t>But…</a:t>
            </a:r>
          </a:p>
        </p:txBody>
      </p:sp>
      <p:sp>
        <p:nvSpPr>
          <p:cNvPr id="8" name="Content Placeholder 7">
            <a:extLst>
              <a:ext uri="{FF2B5EF4-FFF2-40B4-BE49-F238E27FC236}">
                <a16:creationId xmlns:a16="http://schemas.microsoft.com/office/drawing/2014/main" id="{D0771B4C-54F4-49EF-8F8D-8781CB297E4C}"/>
              </a:ext>
            </a:extLst>
          </p:cNvPr>
          <p:cNvSpPr>
            <a:spLocks noGrp="1"/>
          </p:cNvSpPr>
          <p:nvPr>
            <p:ph sz="quarter" idx="4"/>
          </p:nvPr>
        </p:nvSpPr>
        <p:spPr>
          <a:xfrm>
            <a:off x="6498338" y="1884589"/>
            <a:ext cx="5183188" cy="3684588"/>
          </a:xfrm>
        </p:spPr>
        <p:txBody>
          <a:bodyPr>
            <a:normAutofit fontScale="92500" lnSpcReduction="20000"/>
          </a:bodyPr>
          <a:lstStyle/>
          <a:p>
            <a:pPr marL="0" indent="0">
              <a:buNone/>
            </a:pPr>
            <a:r>
              <a:rPr lang="en-US" sz="2400" dirty="0">
                <a:solidFill>
                  <a:schemeClr val="accent2"/>
                </a:solidFill>
              </a:rPr>
              <a:t>Children in the bottom 1/5 of family incomes compared with the top 1/5 have:</a:t>
            </a:r>
          </a:p>
          <a:p>
            <a:r>
              <a:rPr lang="en-US" sz="2400" dirty="0">
                <a:solidFill>
                  <a:schemeClr val="accent2"/>
                </a:solidFill>
              </a:rPr>
              <a:t>3 times more infant mortality </a:t>
            </a:r>
          </a:p>
          <a:p>
            <a:r>
              <a:rPr lang="en-US" sz="2400" dirty="0">
                <a:solidFill>
                  <a:schemeClr val="accent2"/>
                </a:solidFill>
              </a:rPr>
              <a:t>3 times more </a:t>
            </a:r>
            <a:r>
              <a:rPr lang="en-US" sz="2400" dirty="0" err="1">
                <a:solidFill>
                  <a:schemeClr val="accent2"/>
                </a:solidFill>
              </a:rPr>
              <a:t>hospitalisations</a:t>
            </a:r>
            <a:r>
              <a:rPr lang="en-US" sz="2400" dirty="0">
                <a:solidFill>
                  <a:schemeClr val="accent2"/>
                </a:solidFill>
              </a:rPr>
              <a:t> (age 1 month to 14 years) </a:t>
            </a:r>
          </a:p>
          <a:p>
            <a:pPr marL="0" indent="0">
              <a:buNone/>
            </a:pPr>
            <a:r>
              <a:rPr lang="en-US" sz="2400" dirty="0">
                <a:solidFill>
                  <a:schemeClr val="accent2"/>
                </a:solidFill>
              </a:rPr>
              <a:t>41,000 children are </a:t>
            </a:r>
            <a:r>
              <a:rPr lang="en-US" sz="2400" dirty="0" err="1">
                <a:solidFill>
                  <a:schemeClr val="accent2"/>
                </a:solidFill>
              </a:rPr>
              <a:t>hospitalised</a:t>
            </a:r>
            <a:r>
              <a:rPr lang="en-US" sz="2400" dirty="0">
                <a:solidFill>
                  <a:schemeClr val="accent2"/>
                </a:solidFill>
              </a:rPr>
              <a:t> each year for conditions associated with deprivation</a:t>
            </a:r>
          </a:p>
          <a:p>
            <a:pPr marL="0" indent="0">
              <a:buNone/>
            </a:pPr>
            <a:r>
              <a:rPr lang="en-US" sz="2400" dirty="0">
                <a:solidFill>
                  <a:schemeClr val="accent2"/>
                </a:solidFill>
              </a:rPr>
              <a:t>Maori </a:t>
            </a:r>
            <a:r>
              <a:rPr lang="en-US" sz="2400" dirty="0" err="1">
                <a:solidFill>
                  <a:schemeClr val="accent2"/>
                </a:solidFill>
              </a:rPr>
              <a:t>hospitalisation</a:t>
            </a:r>
            <a:r>
              <a:rPr lang="en-US" sz="2400" dirty="0">
                <a:solidFill>
                  <a:schemeClr val="accent2"/>
                </a:solidFill>
              </a:rPr>
              <a:t> rate is 17% higher than European</a:t>
            </a:r>
          </a:p>
          <a:p>
            <a:pPr marL="0" indent="0">
              <a:buNone/>
            </a:pPr>
            <a:r>
              <a:rPr lang="en-US" sz="2400" dirty="0">
                <a:solidFill>
                  <a:schemeClr val="accent2"/>
                </a:solidFill>
              </a:rPr>
              <a:t>Pacific </a:t>
            </a:r>
            <a:r>
              <a:rPr lang="en-US" sz="2400" dirty="0" err="1">
                <a:solidFill>
                  <a:schemeClr val="accent2"/>
                </a:solidFill>
              </a:rPr>
              <a:t>hospitalisation</a:t>
            </a:r>
            <a:r>
              <a:rPr lang="en-US" sz="2400" dirty="0">
                <a:solidFill>
                  <a:schemeClr val="accent2"/>
                </a:solidFill>
              </a:rPr>
              <a:t> rate is 40% higher than European </a:t>
            </a:r>
            <a:endParaRPr lang="en-NZ" sz="2400" dirty="0">
              <a:solidFill>
                <a:schemeClr val="accent2"/>
              </a:solidFill>
            </a:endParaRPr>
          </a:p>
          <a:p>
            <a:endParaRPr lang="en-NZ" sz="2400" dirty="0">
              <a:solidFill>
                <a:schemeClr val="accent2"/>
              </a:solidFill>
            </a:endParaRPr>
          </a:p>
        </p:txBody>
      </p:sp>
      <p:pic>
        <p:nvPicPr>
          <p:cNvPr id="9" name="Picture 2" descr="We advocate for the interests, rights and wellbeing of children and young people ">
            <a:extLst>
              <a:ext uri="{FF2B5EF4-FFF2-40B4-BE49-F238E27FC236}">
                <a16:creationId xmlns:a16="http://schemas.microsoft.com/office/drawing/2014/main" id="{862AB7F8-8B7D-47A0-9652-6ECDE73F27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7606" y="5752332"/>
            <a:ext cx="2858653" cy="87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57D2DC-8C5E-48AA-97B7-61543A2F3752}"/>
              </a:ext>
            </a:extLst>
          </p:cNvPr>
          <p:cNvSpPr>
            <a:spLocks noGrp="1"/>
          </p:cNvSpPr>
          <p:nvPr>
            <p:ph type="body" idx="1"/>
          </p:nvPr>
        </p:nvSpPr>
        <p:spPr>
          <a:xfrm>
            <a:off x="752701" y="668337"/>
            <a:ext cx="5157787" cy="823912"/>
          </a:xfrm>
        </p:spPr>
        <p:txBody>
          <a:bodyPr>
            <a:noAutofit/>
          </a:bodyPr>
          <a:lstStyle/>
          <a:p>
            <a:pPr algn="ctr"/>
            <a:r>
              <a:rPr lang="en-NZ" sz="2800" dirty="0">
                <a:solidFill>
                  <a:schemeClr val="bg2">
                    <a:lumMod val="50000"/>
                  </a:schemeClr>
                </a:solidFill>
              </a:rPr>
              <a:t>Education in NZ</a:t>
            </a:r>
            <a:endParaRPr lang="en-NZ" sz="2800" dirty="0">
              <a:solidFill>
                <a:schemeClr val="bg2">
                  <a:lumMod val="50000"/>
                </a:schemeClr>
              </a:solidFill>
              <a:latin typeface="+mj-lt"/>
            </a:endParaRPr>
          </a:p>
        </p:txBody>
      </p:sp>
      <p:sp>
        <p:nvSpPr>
          <p:cNvPr id="6" name="Content Placeholder 5">
            <a:extLst>
              <a:ext uri="{FF2B5EF4-FFF2-40B4-BE49-F238E27FC236}">
                <a16:creationId xmlns:a16="http://schemas.microsoft.com/office/drawing/2014/main" id="{2AC8FA15-F4E5-4515-A198-930577ACB784}"/>
              </a:ext>
            </a:extLst>
          </p:cNvPr>
          <p:cNvSpPr>
            <a:spLocks noGrp="1"/>
          </p:cNvSpPr>
          <p:nvPr>
            <p:ph sz="half" idx="2"/>
          </p:nvPr>
        </p:nvSpPr>
        <p:spPr>
          <a:xfrm>
            <a:off x="752702" y="1884589"/>
            <a:ext cx="5157787" cy="3684588"/>
          </a:xfrm>
        </p:spPr>
        <p:txBody>
          <a:bodyPr>
            <a:normAutofit/>
          </a:bodyPr>
          <a:lstStyle/>
          <a:p>
            <a:r>
              <a:rPr lang="en-US" sz="2400" dirty="0">
                <a:solidFill>
                  <a:schemeClr val="accent2"/>
                </a:solidFill>
              </a:rPr>
              <a:t>The majority of children do very well at school. </a:t>
            </a:r>
          </a:p>
          <a:p>
            <a:r>
              <a:rPr lang="en-US" sz="2400" dirty="0">
                <a:solidFill>
                  <a:schemeClr val="accent2"/>
                </a:solidFill>
              </a:rPr>
              <a:t>Our top achievers are performing at a globally high standard </a:t>
            </a:r>
            <a:endParaRPr lang="en-NZ" sz="2400" dirty="0">
              <a:solidFill>
                <a:schemeClr val="accent2"/>
              </a:solidFill>
            </a:endParaRPr>
          </a:p>
        </p:txBody>
      </p:sp>
      <p:sp>
        <p:nvSpPr>
          <p:cNvPr id="7" name="Text Placeholder 6">
            <a:extLst>
              <a:ext uri="{FF2B5EF4-FFF2-40B4-BE49-F238E27FC236}">
                <a16:creationId xmlns:a16="http://schemas.microsoft.com/office/drawing/2014/main" id="{9C95DB22-B9CE-465E-BAAA-7C01AFB8DA83}"/>
              </a:ext>
            </a:extLst>
          </p:cNvPr>
          <p:cNvSpPr>
            <a:spLocks noGrp="1"/>
          </p:cNvSpPr>
          <p:nvPr>
            <p:ph type="body" sz="quarter" idx="3"/>
          </p:nvPr>
        </p:nvSpPr>
        <p:spPr>
          <a:xfrm>
            <a:off x="6281513" y="668337"/>
            <a:ext cx="5616838" cy="823912"/>
          </a:xfrm>
        </p:spPr>
        <p:txBody>
          <a:bodyPr>
            <a:noAutofit/>
          </a:bodyPr>
          <a:lstStyle/>
          <a:p>
            <a:pPr algn="ctr"/>
            <a:r>
              <a:rPr lang="en-NZ" sz="2800" dirty="0">
                <a:solidFill>
                  <a:schemeClr val="bg2">
                    <a:lumMod val="50000"/>
                  </a:schemeClr>
                </a:solidFill>
              </a:rPr>
              <a:t>But…</a:t>
            </a:r>
          </a:p>
        </p:txBody>
      </p:sp>
      <p:sp>
        <p:nvSpPr>
          <p:cNvPr id="8" name="Content Placeholder 7">
            <a:extLst>
              <a:ext uri="{FF2B5EF4-FFF2-40B4-BE49-F238E27FC236}">
                <a16:creationId xmlns:a16="http://schemas.microsoft.com/office/drawing/2014/main" id="{D0771B4C-54F4-49EF-8F8D-8781CB297E4C}"/>
              </a:ext>
            </a:extLst>
          </p:cNvPr>
          <p:cNvSpPr>
            <a:spLocks noGrp="1"/>
          </p:cNvSpPr>
          <p:nvPr>
            <p:ph sz="quarter" idx="4"/>
          </p:nvPr>
        </p:nvSpPr>
        <p:spPr>
          <a:xfrm>
            <a:off x="6498338" y="1884589"/>
            <a:ext cx="5183188" cy="3684588"/>
          </a:xfrm>
        </p:spPr>
        <p:txBody>
          <a:bodyPr>
            <a:normAutofit/>
          </a:bodyPr>
          <a:lstStyle/>
          <a:p>
            <a:r>
              <a:rPr lang="en-US" sz="2400" dirty="0">
                <a:solidFill>
                  <a:schemeClr val="accent2"/>
                </a:solidFill>
              </a:rPr>
              <a:t>NZ is among the most unequal countries for achievement.</a:t>
            </a:r>
          </a:p>
          <a:p>
            <a:r>
              <a:rPr lang="en-US" sz="2400" dirty="0">
                <a:solidFill>
                  <a:schemeClr val="accent2"/>
                </a:solidFill>
              </a:rPr>
              <a:t>Socioeconomic status is "probably the most important risk factor associated with low academic performance." (OECD PISA) </a:t>
            </a:r>
            <a:endParaRPr lang="en-NZ" sz="2400" dirty="0">
              <a:solidFill>
                <a:schemeClr val="accent2"/>
              </a:solidFill>
            </a:endParaRPr>
          </a:p>
        </p:txBody>
      </p:sp>
      <p:pic>
        <p:nvPicPr>
          <p:cNvPr id="9" name="Picture 2" descr="We advocate for the interests, rights and wellbeing of children and young people ">
            <a:extLst>
              <a:ext uri="{FF2B5EF4-FFF2-40B4-BE49-F238E27FC236}">
                <a16:creationId xmlns:a16="http://schemas.microsoft.com/office/drawing/2014/main" id="{FBEF8516-71F9-41D9-A447-45EE33C8A1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33435" y="5701521"/>
            <a:ext cx="2858653" cy="87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E196-D7DA-42B6-8DCF-08F02CDB696D}"/>
              </a:ext>
            </a:extLst>
          </p:cNvPr>
          <p:cNvSpPr>
            <a:spLocks noGrp="1"/>
          </p:cNvSpPr>
          <p:nvPr>
            <p:ph type="title"/>
          </p:nvPr>
        </p:nvSpPr>
        <p:spPr/>
        <p:txBody>
          <a:bodyPr/>
          <a:lstStyle/>
          <a:p>
            <a:r>
              <a:rPr lang="en-US" dirty="0">
                <a:solidFill>
                  <a:schemeClr val="bg2">
                    <a:lumMod val="50000"/>
                  </a:schemeClr>
                </a:solidFill>
              </a:rPr>
              <a:t>Cultural connections </a:t>
            </a:r>
            <a:endParaRPr lang="en-NZ" dirty="0"/>
          </a:p>
        </p:txBody>
      </p:sp>
      <p:graphicFrame>
        <p:nvGraphicFramePr>
          <p:cNvPr id="4" name="Table 4">
            <a:extLst>
              <a:ext uri="{FF2B5EF4-FFF2-40B4-BE49-F238E27FC236}">
                <a16:creationId xmlns:a16="http://schemas.microsoft.com/office/drawing/2014/main" id="{D6F61A27-EDF3-415E-8DDD-4DBC273C913C}"/>
              </a:ext>
            </a:extLst>
          </p:cNvPr>
          <p:cNvGraphicFramePr>
            <a:graphicFrameLocks noGrp="1"/>
          </p:cNvGraphicFramePr>
          <p:nvPr>
            <p:extLst>
              <p:ext uri="{D42A27DB-BD31-4B8C-83A1-F6EECF244321}">
                <p14:modId xmlns:p14="http://schemas.microsoft.com/office/powerpoint/2010/main" val="1710679436"/>
              </p:ext>
            </p:extLst>
          </p:nvPr>
        </p:nvGraphicFramePr>
        <p:xfrm>
          <a:off x="2642197" y="2586094"/>
          <a:ext cx="6907605" cy="3474720"/>
        </p:xfrm>
        <a:graphic>
          <a:graphicData uri="http://schemas.openxmlformats.org/drawingml/2006/table">
            <a:tbl>
              <a:tblPr firstRow="1" bandRow="1">
                <a:tableStyleId>{5C22544A-7EE6-4342-B048-85BDC9FD1C3A}</a:tableStyleId>
              </a:tblPr>
              <a:tblGrid>
                <a:gridCol w="1726901">
                  <a:extLst>
                    <a:ext uri="{9D8B030D-6E8A-4147-A177-3AD203B41FA5}">
                      <a16:colId xmlns:a16="http://schemas.microsoft.com/office/drawing/2014/main" val="118450157"/>
                    </a:ext>
                  </a:extLst>
                </a:gridCol>
                <a:gridCol w="1208831">
                  <a:extLst>
                    <a:ext uri="{9D8B030D-6E8A-4147-A177-3AD203B41FA5}">
                      <a16:colId xmlns:a16="http://schemas.microsoft.com/office/drawing/2014/main" val="4010545120"/>
                    </a:ext>
                  </a:extLst>
                </a:gridCol>
                <a:gridCol w="1737060">
                  <a:extLst>
                    <a:ext uri="{9D8B030D-6E8A-4147-A177-3AD203B41FA5}">
                      <a16:colId xmlns:a16="http://schemas.microsoft.com/office/drawing/2014/main" val="2753369965"/>
                    </a:ext>
                  </a:extLst>
                </a:gridCol>
                <a:gridCol w="2234813">
                  <a:extLst>
                    <a:ext uri="{9D8B030D-6E8A-4147-A177-3AD203B41FA5}">
                      <a16:colId xmlns:a16="http://schemas.microsoft.com/office/drawing/2014/main" val="3431177120"/>
                    </a:ext>
                  </a:extLst>
                </a:gridCol>
              </a:tblGrid>
              <a:tr h="370840">
                <a:tc>
                  <a:txBody>
                    <a:bodyPr/>
                    <a:lstStyle/>
                    <a:p>
                      <a:endParaRPr lang="en-NZ"/>
                    </a:p>
                  </a:txBody>
                  <a:tcPr/>
                </a:tc>
                <a:tc>
                  <a:txBody>
                    <a:bodyPr/>
                    <a:lstStyle/>
                    <a:p>
                      <a:r>
                        <a:rPr lang="en-US" dirty="0">
                          <a:solidFill>
                            <a:schemeClr val="bg2">
                              <a:lumMod val="50000"/>
                            </a:schemeClr>
                          </a:solidFill>
                        </a:rPr>
                        <a:t>Maori</a:t>
                      </a:r>
                      <a:endParaRPr lang="en-NZ" dirty="0"/>
                    </a:p>
                  </a:txBody>
                  <a:tcPr/>
                </a:tc>
                <a:tc>
                  <a:txBody>
                    <a:bodyPr/>
                    <a:lstStyle/>
                    <a:p>
                      <a:r>
                        <a:rPr lang="en-US" dirty="0">
                          <a:solidFill>
                            <a:schemeClr val="bg2">
                              <a:lumMod val="50000"/>
                            </a:schemeClr>
                          </a:solidFill>
                        </a:rPr>
                        <a:t>Pacific Island </a:t>
                      </a:r>
                      <a:endParaRPr lang="en-NZ" dirty="0"/>
                    </a:p>
                  </a:txBody>
                  <a:tcPr/>
                </a:tc>
                <a:tc>
                  <a:txBody>
                    <a:bodyPr/>
                    <a:lstStyle/>
                    <a:p>
                      <a:r>
                        <a:rPr lang="en-US" dirty="0">
                          <a:solidFill>
                            <a:schemeClr val="bg2">
                              <a:lumMod val="50000"/>
                            </a:schemeClr>
                          </a:solidFill>
                        </a:rPr>
                        <a:t>NZ &amp; other European </a:t>
                      </a:r>
                      <a:endParaRPr lang="en-NZ" dirty="0"/>
                    </a:p>
                  </a:txBody>
                  <a:tcPr/>
                </a:tc>
                <a:extLst>
                  <a:ext uri="{0D108BD9-81ED-4DB2-BD59-A6C34878D82A}">
                    <a16:rowId xmlns:a16="http://schemas.microsoft.com/office/drawing/2014/main" val="4221465996"/>
                  </a:ext>
                </a:extLst>
              </a:tr>
              <a:tr h="370840">
                <a:tc>
                  <a:txBody>
                    <a:bodyPr/>
                    <a:lstStyle/>
                    <a:p>
                      <a:r>
                        <a:rPr lang="en-US" dirty="0">
                          <a:solidFill>
                            <a:schemeClr val="bg2">
                              <a:lumMod val="50000"/>
                            </a:schemeClr>
                          </a:solidFill>
                        </a:rPr>
                        <a:t>Proud of culture </a:t>
                      </a:r>
                      <a:endParaRPr lang="en-NZ" dirty="0"/>
                    </a:p>
                  </a:txBody>
                  <a:tcPr/>
                </a:tc>
                <a:tc>
                  <a:txBody>
                    <a:bodyPr/>
                    <a:lstStyle/>
                    <a:p>
                      <a:r>
                        <a:rPr lang="en-US" dirty="0">
                          <a:solidFill>
                            <a:schemeClr val="bg2">
                              <a:lumMod val="50000"/>
                            </a:schemeClr>
                          </a:solidFill>
                        </a:rPr>
                        <a:t>72% </a:t>
                      </a:r>
                      <a:endParaRPr lang="en-NZ" dirty="0"/>
                    </a:p>
                  </a:txBody>
                  <a:tcPr/>
                </a:tc>
                <a:tc>
                  <a:txBody>
                    <a:bodyPr/>
                    <a:lstStyle/>
                    <a:p>
                      <a:r>
                        <a:rPr lang="en-US" dirty="0">
                          <a:solidFill>
                            <a:schemeClr val="bg2">
                              <a:lumMod val="50000"/>
                            </a:schemeClr>
                          </a:solidFill>
                        </a:rPr>
                        <a:t>Range: 77% to 87% </a:t>
                      </a:r>
                      <a:endParaRPr lang="en-NZ" dirty="0"/>
                    </a:p>
                  </a:txBody>
                  <a:tcPr/>
                </a:tc>
                <a:tc>
                  <a:txBody>
                    <a:bodyPr/>
                    <a:lstStyle/>
                    <a:p>
                      <a:r>
                        <a:rPr lang="en-US" dirty="0">
                          <a:solidFill>
                            <a:schemeClr val="bg2">
                              <a:lumMod val="50000"/>
                            </a:schemeClr>
                          </a:solidFill>
                        </a:rPr>
                        <a:t>73%</a:t>
                      </a:r>
                      <a:endParaRPr lang="en-NZ" dirty="0"/>
                    </a:p>
                  </a:txBody>
                  <a:tcPr/>
                </a:tc>
                <a:extLst>
                  <a:ext uri="{0D108BD9-81ED-4DB2-BD59-A6C34878D82A}">
                    <a16:rowId xmlns:a16="http://schemas.microsoft.com/office/drawing/2014/main" val="2447389099"/>
                  </a:ext>
                </a:extLst>
              </a:tr>
              <a:tr h="452941">
                <a:tc>
                  <a:txBody>
                    <a:bodyPr/>
                    <a:lstStyle/>
                    <a:p>
                      <a:r>
                        <a:rPr lang="en-US" dirty="0">
                          <a:solidFill>
                            <a:schemeClr val="bg2">
                              <a:lumMod val="50000"/>
                            </a:schemeClr>
                          </a:solidFill>
                        </a:rPr>
                        <a:t>Satisfied with knowledge of culture </a:t>
                      </a:r>
                      <a:endParaRPr lang="en-NZ" dirty="0"/>
                    </a:p>
                  </a:txBody>
                  <a:tcPr/>
                </a:tc>
                <a:tc>
                  <a:txBody>
                    <a:bodyPr/>
                    <a:lstStyle/>
                    <a:p>
                      <a:r>
                        <a:rPr lang="en-US" dirty="0">
                          <a:solidFill>
                            <a:schemeClr val="bg2">
                              <a:lumMod val="50000"/>
                            </a:schemeClr>
                          </a:solidFill>
                        </a:rPr>
                        <a:t>45%</a:t>
                      </a:r>
                      <a:endParaRPr lang="en-NZ" dirty="0"/>
                    </a:p>
                  </a:txBody>
                  <a:tcPr/>
                </a:tc>
                <a:tc>
                  <a:txBody>
                    <a:bodyPr/>
                    <a:lstStyle/>
                    <a:p>
                      <a:r>
                        <a:rPr lang="en-US" dirty="0">
                          <a:solidFill>
                            <a:schemeClr val="bg2">
                              <a:lumMod val="50000"/>
                            </a:schemeClr>
                          </a:solidFill>
                        </a:rPr>
                        <a:t>Range: 55% to 72% </a:t>
                      </a:r>
                      <a:endParaRPr lang="en-NZ" dirty="0"/>
                    </a:p>
                  </a:txBody>
                  <a:tcPr/>
                </a:tc>
                <a:tc>
                  <a:txBody>
                    <a:bodyPr/>
                    <a:lstStyle/>
                    <a:p>
                      <a:r>
                        <a:rPr lang="en-US" dirty="0">
                          <a:solidFill>
                            <a:schemeClr val="bg2">
                              <a:lumMod val="50000"/>
                            </a:schemeClr>
                          </a:solidFill>
                        </a:rPr>
                        <a:t>62%</a:t>
                      </a:r>
                      <a:endParaRPr lang="en-NZ" dirty="0"/>
                    </a:p>
                  </a:txBody>
                  <a:tcPr/>
                </a:tc>
                <a:extLst>
                  <a:ext uri="{0D108BD9-81ED-4DB2-BD59-A6C34878D82A}">
                    <a16:rowId xmlns:a16="http://schemas.microsoft.com/office/drawing/2014/main" val="1776618650"/>
                  </a:ext>
                </a:extLst>
              </a:tr>
              <a:tr h="370840">
                <a:tc>
                  <a:txBody>
                    <a:bodyPr/>
                    <a:lstStyle/>
                    <a:p>
                      <a:r>
                        <a:rPr lang="en-US" dirty="0">
                          <a:solidFill>
                            <a:schemeClr val="bg2">
                              <a:lumMod val="50000"/>
                            </a:schemeClr>
                          </a:solidFill>
                        </a:rPr>
                        <a:t>Can speak own language</a:t>
                      </a:r>
                      <a:endParaRPr lang="en-NZ" dirty="0"/>
                    </a:p>
                  </a:txBody>
                  <a:tcPr/>
                </a:tc>
                <a:tc>
                  <a:txBody>
                    <a:bodyPr/>
                    <a:lstStyle/>
                    <a:p>
                      <a:r>
                        <a:rPr lang="en-US" dirty="0">
                          <a:solidFill>
                            <a:schemeClr val="bg2">
                              <a:lumMod val="50000"/>
                            </a:schemeClr>
                          </a:solidFill>
                        </a:rPr>
                        <a:t>31%</a:t>
                      </a:r>
                      <a:endParaRPr lang="en-NZ" dirty="0"/>
                    </a:p>
                  </a:txBody>
                  <a:tcPr/>
                </a:tc>
                <a:tc>
                  <a:txBody>
                    <a:bodyPr/>
                    <a:lstStyle/>
                    <a:p>
                      <a:r>
                        <a:rPr lang="en-US" dirty="0">
                          <a:solidFill>
                            <a:schemeClr val="bg2">
                              <a:lumMod val="50000"/>
                            </a:schemeClr>
                          </a:solidFill>
                        </a:rPr>
                        <a:t>Range 29% to 72% </a:t>
                      </a:r>
                      <a:endParaRPr lang="en-NZ" dirty="0"/>
                    </a:p>
                  </a:txBody>
                  <a:tcPr/>
                </a:tc>
                <a:tc>
                  <a:txBody>
                    <a:bodyPr/>
                    <a:lstStyle/>
                    <a:p>
                      <a:r>
                        <a:rPr lang="en-US" dirty="0">
                          <a:solidFill>
                            <a:schemeClr val="bg2">
                              <a:lumMod val="50000"/>
                            </a:schemeClr>
                          </a:solidFill>
                        </a:rPr>
                        <a:t>84%</a:t>
                      </a:r>
                      <a:endParaRPr lang="en-NZ" dirty="0"/>
                    </a:p>
                  </a:txBody>
                  <a:tcPr/>
                </a:tc>
                <a:extLst>
                  <a:ext uri="{0D108BD9-81ED-4DB2-BD59-A6C34878D82A}">
                    <a16:rowId xmlns:a16="http://schemas.microsoft.com/office/drawing/2014/main" val="2235614257"/>
                  </a:ext>
                </a:extLst>
              </a:tr>
              <a:tr h="370840">
                <a:tc>
                  <a:txBody>
                    <a:bodyPr/>
                    <a:lstStyle/>
                    <a:p>
                      <a:r>
                        <a:rPr lang="en-US" dirty="0">
                          <a:solidFill>
                            <a:schemeClr val="bg2">
                              <a:lumMod val="50000"/>
                            </a:schemeClr>
                          </a:solidFill>
                        </a:rPr>
                        <a:t>Can understand language</a:t>
                      </a:r>
                      <a:endParaRPr lang="en-NZ" dirty="0"/>
                    </a:p>
                  </a:txBody>
                  <a:tcPr/>
                </a:tc>
                <a:tc>
                  <a:txBody>
                    <a:bodyPr/>
                    <a:lstStyle/>
                    <a:p>
                      <a:r>
                        <a:rPr lang="en-US" dirty="0">
                          <a:solidFill>
                            <a:schemeClr val="bg2">
                              <a:lumMod val="50000"/>
                            </a:schemeClr>
                          </a:solidFill>
                        </a:rPr>
                        <a:t>46%</a:t>
                      </a:r>
                      <a:endParaRPr lang="en-NZ" dirty="0"/>
                    </a:p>
                  </a:txBody>
                  <a:tcPr/>
                </a:tc>
                <a:tc>
                  <a:txBody>
                    <a:bodyPr/>
                    <a:lstStyle/>
                    <a:p>
                      <a:r>
                        <a:rPr lang="en-US" dirty="0">
                          <a:solidFill>
                            <a:schemeClr val="bg2">
                              <a:lumMod val="50000"/>
                            </a:schemeClr>
                          </a:solidFill>
                        </a:rPr>
                        <a:t>Range 46% to 76%</a:t>
                      </a:r>
                      <a:endParaRPr lang="en-NZ" dirty="0"/>
                    </a:p>
                  </a:txBody>
                  <a:tcPr/>
                </a:tc>
                <a:tc>
                  <a:txBody>
                    <a:bodyPr/>
                    <a:lstStyle/>
                    <a:p>
                      <a:r>
                        <a:rPr lang="en-US" dirty="0">
                          <a:solidFill>
                            <a:schemeClr val="bg2">
                              <a:lumMod val="50000"/>
                            </a:schemeClr>
                          </a:solidFill>
                        </a:rPr>
                        <a:t>86%</a:t>
                      </a:r>
                      <a:endParaRPr lang="en-NZ" dirty="0"/>
                    </a:p>
                  </a:txBody>
                  <a:tcPr/>
                </a:tc>
                <a:extLst>
                  <a:ext uri="{0D108BD9-81ED-4DB2-BD59-A6C34878D82A}">
                    <a16:rowId xmlns:a16="http://schemas.microsoft.com/office/drawing/2014/main" val="1215296236"/>
                  </a:ext>
                </a:extLst>
              </a:tr>
            </a:tbl>
          </a:graphicData>
        </a:graphic>
      </p:graphicFrame>
      <p:pic>
        <p:nvPicPr>
          <p:cNvPr id="5" name="Picture 2" descr="We advocate for the interests, rights and wellbeing of children and young people ">
            <a:extLst>
              <a:ext uri="{FF2B5EF4-FFF2-40B4-BE49-F238E27FC236}">
                <a16:creationId xmlns:a16="http://schemas.microsoft.com/office/drawing/2014/main" id="{DE302259-2C65-4AD9-B62A-27F4CC9632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95492" y="5893308"/>
            <a:ext cx="2858653" cy="87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143D5F-61B9-493D-BC8C-01AF662EFBCA}"/>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endParaRPr lang="en-US" sz="2000" kern="1200">
              <a:solidFill>
                <a:schemeClr val="tx1">
                  <a:lumMod val="75000"/>
                  <a:lumOff val="25000"/>
                </a:schemeClr>
              </a:solidFill>
              <a:latin typeface="+mn-lt"/>
              <a:ea typeface="+mn-ea"/>
              <a:cs typeface="+mn-cs"/>
            </a:endParaRPr>
          </a:p>
        </p:txBody>
      </p:sp>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59DA3-BC19-4ECF-B934-523B949F7EAA}"/>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NZ MĀori Statistics</a:t>
            </a:r>
          </a:p>
        </p:txBody>
      </p:sp>
      <p:pic>
        <p:nvPicPr>
          <p:cNvPr id="6" name="Picture 1">
            <a:extLst>
              <a:ext uri="{FF2B5EF4-FFF2-40B4-BE49-F238E27FC236}">
                <a16:creationId xmlns:a16="http://schemas.microsoft.com/office/drawing/2014/main" id="{A87AB70E-9FB9-43FF-BC1B-20C8A4AA8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099" t="29427" r="17039" b="27251"/>
          <a:stretch>
            <a:fillRect/>
          </a:stretch>
        </p:blipFill>
        <p:spPr bwMode="auto">
          <a:xfrm>
            <a:off x="4762804" y="3340461"/>
            <a:ext cx="2666392" cy="152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7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D759F-E622-4F3A-AEF6-EA65A1E280B4}"/>
              </a:ext>
            </a:extLst>
          </p:cNvPr>
          <p:cNvPicPr>
            <a:picLocks noChangeAspect="1"/>
          </p:cNvPicPr>
          <p:nvPr/>
        </p:nvPicPr>
        <p:blipFill rotWithShape="1">
          <a:blip r:embed="rId3"/>
          <a:srcRect l="19732" t="26345" r="19643" b="9997"/>
          <a:stretch/>
        </p:blipFill>
        <p:spPr>
          <a:xfrm>
            <a:off x="702129" y="126861"/>
            <a:ext cx="11092542" cy="6551731"/>
          </a:xfrm>
          <a:prstGeom prst="rect">
            <a:avLst/>
          </a:prstGeom>
        </p:spPr>
      </p:pic>
      <p:sp>
        <p:nvSpPr>
          <p:cNvPr id="3" name="Rectangle 4">
            <a:extLst>
              <a:ext uri="{FF2B5EF4-FFF2-40B4-BE49-F238E27FC236}">
                <a16:creationId xmlns:a16="http://schemas.microsoft.com/office/drawing/2014/main" id="{405ADE74-33CB-455E-A15F-6E67C13A2EC6}"/>
              </a:ext>
            </a:extLst>
          </p:cNvPr>
          <p:cNvSpPr>
            <a:spLocks noChangeArrowheads="1"/>
          </p:cNvSpPr>
          <p:nvPr/>
        </p:nvSpPr>
        <p:spPr bwMode="auto">
          <a:xfrm>
            <a:off x="10461172" y="52904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027" name="Picture 1">
            <a:extLst>
              <a:ext uri="{FF2B5EF4-FFF2-40B4-BE49-F238E27FC236}">
                <a16:creationId xmlns:a16="http://schemas.microsoft.com/office/drawing/2014/main" id="{4952B837-1262-4630-8129-98F7388F4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99" t="29427" r="17039" b="27251"/>
          <a:stretch>
            <a:fillRect/>
          </a:stretch>
        </p:blipFill>
        <p:spPr bwMode="auto">
          <a:xfrm>
            <a:off x="10461172" y="5808312"/>
            <a:ext cx="14192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9B391-ED0C-4053-9963-EA9A0F9CB235}"/>
              </a:ext>
            </a:extLst>
          </p:cNvPr>
          <p:cNvPicPr>
            <a:picLocks noChangeAspect="1"/>
          </p:cNvPicPr>
          <p:nvPr/>
        </p:nvPicPr>
        <p:blipFill rotWithShape="1">
          <a:blip r:embed="rId3"/>
          <a:srcRect l="22142" t="20794" r="22857" b="6984"/>
          <a:stretch/>
        </p:blipFill>
        <p:spPr>
          <a:xfrm>
            <a:off x="1442357" y="0"/>
            <a:ext cx="9307286" cy="6874700"/>
          </a:xfrm>
          <a:prstGeom prst="rect">
            <a:avLst/>
          </a:prstGeom>
        </p:spPr>
      </p:pic>
      <p:sp>
        <p:nvSpPr>
          <p:cNvPr id="3" name="Rectangle 2">
            <a:extLst>
              <a:ext uri="{FF2B5EF4-FFF2-40B4-BE49-F238E27FC236}">
                <a16:creationId xmlns:a16="http://schemas.microsoft.com/office/drawing/2014/main" id="{001580B7-063C-4AFA-93C6-21B971F12EE5}"/>
              </a:ext>
            </a:extLst>
          </p:cNvPr>
          <p:cNvSpPr>
            <a:spLocks noChangeArrowheads="1"/>
          </p:cNvSpPr>
          <p:nvPr/>
        </p:nvSpPr>
        <p:spPr bwMode="auto">
          <a:xfrm>
            <a:off x="10624457" y="54646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2049" name="Picture 1">
            <a:extLst>
              <a:ext uri="{FF2B5EF4-FFF2-40B4-BE49-F238E27FC236}">
                <a16:creationId xmlns:a16="http://schemas.microsoft.com/office/drawing/2014/main" id="{5541A1AA-777B-491E-B648-D825F12EE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99" t="29427" r="17039" b="27251"/>
          <a:stretch>
            <a:fillRect/>
          </a:stretch>
        </p:blipFill>
        <p:spPr bwMode="auto">
          <a:xfrm>
            <a:off x="10624457" y="5823857"/>
            <a:ext cx="14192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51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9E80CD-C575-4F81-AA8D-0EA0EB8416EE}"/>
              </a:ext>
            </a:extLst>
          </p:cNvPr>
          <p:cNvPicPr>
            <a:picLocks noChangeAspect="1"/>
          </p:cNvPicPr>
          <p:nvPr/>
        </p:nvPicPr>
        <p:blipFill rotWithShape="1">
          <a:blip r:embed="rId3"/>
          <a:srcRect l="20305" t="20326" r="19969" b="7154"/>
          <a:stretch/>
        </p:blipFill>
        <p:spPr>
          <a:xfrm>
            <a:off x="1334429" y="176840"/>
            <a:ext cx="9523141" cy="6504320"/>
          </a:xfrm>
          <a:prstGeom prst="rect">
            <a:avLst/>
          </a:prstGeom>
        </p:spPr>
      </p:pic>
      <p:sp>
        <p:nvSpPr>
          <p:cNvPr id="3" name="Rectangle 2">
            <a:extLst>
              <a:ext uri="{FF2B5EF4-FFF2-40B4-BE49-F238E27FC236}">
                <a16:creationId xmlns:a16="http://schemas.microsoft.com/office/drawing/2014/main" id="{D9AB183C-F7B4-4502-9C05-7D861DA6178A}"/>
              </a:ext>
            </a:extLst>
          </p:cNvPr>
          <p:cNvSpPr>
            <a:spLocks noChangeArrowheads="1"/>
          </p:cNvSpPr>
          <p:nvPr/>
        </p:nvSpPr>
        <p:spPr bwMode="auto">
          <a:xfrm>
            <a:off x="10678886" y="54143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4097" name="Picture 1">
            <a:extLst>
              <a:ext uri="{FF2B5EF4-FFF2-40B4-BE49-F238E27FC236}">
                <a16:creationId xmlns:a16="http://schemas.microsoft.com/office/drawing/2014/main" id="{DB869C4E-C988-4070-913D-D81F4DCC2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99" t="29427" r="17039" b="27251"/>
          <a:stretch>
            <a:fillRect/>
          </a:stretch>
        </p:blipFill>
        <p:spPr bwMode="auto">
          <a:xfrm>
            <a:off x="10678886" y="5762678"/>
            <a:ext cx="14192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8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89315" y="4578176"/>
            <a:ext cx="8095636" cy="2279824"/>
            <a:chOff x="0" y="4600522"/>
            <a:chExt cx="8095636" cy="2279824"/>
          </a:xfrm>
        </p:grpSpPr>
        <p:pic>
          <p:nvPicPr>
            <p:cNvPr id="7" name="Picture 6"/>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
        <p:nvSpPr>
          <p:cNvPr id="2" name="Title 1"/>
          <p:cNvSpPr>
            <a:spLocks noGrp="1"/>
          </p:cNvSpPr>
          <p:nvPr>
            <p:ph type="title"/>
          </p:nvPr>
        </p:nvSpPr>
        <p:spPr>
          <a:xfrm>
            <a:off x="2231136" y="929968"/>
            <a:ext cx="7729728" cy="1188720"/>
          </a:xfrm>
        </p:spPr>
        <p:txBody>
          <a:bodyPr/>
          <a:lstStyle/>
          <a:p>
            <a:r>
              <a:rPr lang="en-NZ" sz="2400" dirty="0"/>
              <a:t>The External Landscape</a:t>
            </a:r>
            <a:br>
              <a:rPr lang="en-NZ" dirty="0"/>
            </a:br>
            <a:r>
              <a:rPr lang="en-NZ" i="1" dirty="0"/>
              <a:t>add to your notes</a:t>
            </a:r>
          </a:p>
        </p:txBody>
      </p:sp>
      <p:sp>
        <p:nvSpPr>
          <p:cNvPr id="3" name="Content Placeholder 2"/>
          <p:cNvSpPr>
            <a:spLocks noGrp="1"/>
          </p:cNvSpPr>
          <p:nvPr>
            <p:ph idx="1"/>
          </p:nvPr>
        </p:nvSpPr>
        <p:spPr>
          <a:xfrm>
            <a:off x="2231136" y="2451992"/>
            <a:ext cx="7729728" cy="3604563"/>
          </a:xfrm>
        </p:spPr>
        <p:txBody>
          <a:bodyPr>
            <a:normAutofit/>
          </a:bodyPr>
          <a:lstStyle/>
          <a:p>
            <a:pPr marL="0" indent="0" fontAlgn="base">
              <a:buNone/>
            </a:pPr>
            <a:endParaRPr lang="en-NZ" sz="2000" dirty="0">
              <a:solidFill>
                <a:schemeClr val="accent2"/>
              </a:solidFill>
            </a:endParaRPr>
          </a:p>
          <a:p>
            <a:pPr marL="0" indent="0" algn="ctr" fontAlgn="base">
              <a:buNone/>
            </a:pPr>
            <a:r>
              <a:rPr lang="en-NZ" sz="2800" dirty="0">
                <a:solidFill>
                  <a:schemeClr val="accent2"/>
                </a:solidFill>
              </a:rPr>
              <a:t>What </a:t>
            </a:r>
            <a:r>
              <a:rPr lang="en-NZ" sz="2800" i="1" dirty="0">
                <a:solidFill>
                  <a:schemeClr val="accent2"/>
                </a:solidFill>
              </a:rPr>
              <a:t>else</a:t>
            </a:r>
            <a:r>
              <a:rPr lang="en-NZ" sz="2800" dirty="0">
                <a:solidFill>
                  <a:schemeClr val="accent2"/>
                </a:solidFill>
              </a:rPr>
              <a:t> is interesting, surprising, challenging, </a:t>
            </a:r>
          </a:p>
          <a:p>
            <a:pPr marL="0" indent="0" algn="ctr" fontAlgn="base">
              <a:buNone/>
            </a:pPr>
            <a:r>
              <a:rPr lang="en-NZ" sz="2800" dirty="0">
                <a:solidFill>
                  <a:schemeClr val="accent2"/>
                </a:solidFill>
              </a:rPr>
              <a:t>or relevant to the NBHS environment?</a:t>
            </a:r>
          </a:p>
          <a:p>
            <a:pPr marL="0" indent="0" fontAlgn="base">
              <a:buNone/>
            </a:pPr>
            <a:endParaRPr lang="en-NZ" sz="2000" dirty="0">
              <a:solidFill>
                <a:schemeClr val="accent2"/>
              </a:solidFill>
            </a:endParaRPr>
          </a:p>
        </p:txBody>
      </p:sp>
      <p:sp>
        <p:nvSpPr>
          <p:cNvPr id="4" name="Rectangle 3"/>
          <p:cNvSpPr/>
          <p:nvPr/>
        </p:nvSpPr>
        <p:spPr>
          <a:xfrm>
            <a:off x="5971607" y="3244334"/>
            <a:ext cx="248786" cy="369332"/>
          </a:xfrm>
          <a:prstGeom prst="rect">
            <a:avLst/>
          </a:prstGeom>
        </p:spPr>
        <p:txBody>
          <a:bodyPr wrap="none">
            <a:spAutoFit/>
          </a:bodyPr>
          <a:lstStyle/>
          <a:p>
            <a:r>
              <a:rPr lang="en-NZ" dirty="0"/>
              <a:t> </a:t>
            </a:r>
          </a:p>
        </p:txBody>
      </p:sp>
      <p:sp>
        <p:nvSpPr>
          <p:cNvPr id="5" name="Rectangle 4"/>
          <p:cNvSpPr/>
          <p:nvPr/>
        </p:nvSpPr>
        <p:spPr>
          <a:xfrm>
            <a:off x="5971607" y="3244334"/>
            <a:ext cx="248786" cy="369332"/>
          </a:xfrm>
          <a:prstGeom prst="rect">
            <a:avLst/>
          </a:prstGeom>
        </p:spPr>
        <p:txBody>
          <a:bodyPr wrap="none">
            <a:spAutoFit/>
          </a:bodyPr>
          <a:lstStyle/>
          <a:p>
            <a:r>
              <a:rPr lang="en-NZ" dirty="0"/>
              <a:t> </a:t>
            </a:r>
          </a:p>
        </p:txBody>
      </p:sp>
      <p:pic>
        <p:nvPicPr>
          <p:cNvPr id="10" name="Picture 9" descr="Image result for images icon for writing with a pen">
            <a:extLst>
              <a:ext uri="{FF2B5EF4-FFF2-40B4-BE49-F238E27FC236}">
                <a16:creationId xmlns:a16="http://schemas.microsoft.com/office/drawing/2014/main" id="{8B48E103-29B2-4A07-8660-BB8839A91F23}"/>
              </a:ext>
            </a:extLst>
          </p:cNvPr>
          <p:cNvPicPr/>
          <p:nvPr/>
        </p:nvPicPr>
        <p:blipFill rotWithShape="1">
          <a:blip r:embed="rId6">
            <a:extLst>
              <a:ext uri="{28A0092B-C50C-407E-A947-70E740481C1C}">
                <a14:useLocalDpi xmlns:a14="http://schemas.microsoft.com/office/drawing/2010/main" val="0"/>
              </a:ext>
            </a:extLst>
          </a:blip>
          <a:srcRect l="18482" t="13213" r="18482" b="27501"/>
          <a:stretch/>
        </p:blipFill>
        <p:spPr bwMode="auto">
          <a:xfrm>
            <a:off x="10237334" y="5078938"/>
            <a:ext cx="1819275" cy="1581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553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40090" y="2404872"/>
            <a:ext cx="3044952" cy="1627632"/>
          </a:xfrm>
        </p:spPr>
        <p:txBody>
          <a:bodyPr vert="horz" lIns="274320" tIns="182880" rIns="274320" bIns="182880" rtlCol="0" anchor="ctr" anchorCtr="1">
            <a:normAutofit fontScale="90000"/>
          </a:bodyPr>
          <a:lstStyle/>
          <a:p>
            <a:r>
              <a:rPr lang="en-US" sz="2800" kern="1200" cap="all" spc="200" baseline="0" dirty="0">
                <a:solidFill>
                  <a:srgbClr val="262626"/>
                </a:solidFill>
                <a:latin typeface="+mj-lt"/>
                <a:ea typeface="+mj-ea"/>
                <a:cs typeface="+mj-cs"/>
              </a:rPr>
              <a:t>initial thoughts:</a:t>
            </a:r>
            <a:br>
              <a:rPr lang="en-US" sz="2800" kern="1200" cap="all" spc="200" baseline="0" dirty="0">
                <a:solidFill>
                  <a:srgbClr val="262626"/>
                </a:solidFill>
                <a:latin typeface="+mj-lt"/>
                <a:ea typeface="+mj-ea"/>
                <a:cs typeface="+mj-cs"/>
              </a:rPr>
            </a:br>
            <a:r>
              <a:rPr lang="en-US" sz="2800" kern="1200" cap="all" spc="200" baseline="0" dirty="0">
                <a:solidFill>
                  <a:srgbClr val="262626"/>
                </a:solidFill>
                <a:latin typeface="+mj-lt"/>
                <a:ea typeface="+mj-ea"/>
                <a:cs typeface="+mj-cs"/>
              </a:rPr>
              <a:t>current reality</a:t>
            </a:r>
          </a:p>
        </p:txBody>
      </p:sp>
      <p:sp>
        <p:nvSpPr>
          <p:cNvPr id="9" name="Rectangle 8">
            <a:extLst>
              <a:ext uri="{FF2B5EF4-FFF2-40B4-BE49-F238E27FC236}">
                <a16:creationId xmlns:a16="http://schemas.microsoft.com/office/drawing/2014/main" id="{CB94C45D-FCB1-4B86-967A-2C9EDB63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2C4A34-762E-40DF-A8AF-0D811BC02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ED5B7B-C74D-4212-A467-799012F924FB}"/>
              </a:ext>
            </a:extLst>
          </p:cNvPr>
          <p:cNvPicPr/>
          <p:nvPr/>
        </p:nvPicPr>
        <p:blipFill rotWithShape="1">
          <a:blip r:embed="rId3"/>
          <a:srcRect t="3292" r="-2" b="-2"/>
          <a:stretch/>
        </p:blipFill>
        <p:spPr>
          <a:xfrm>
            <a:off x="806958" y="802766"/>
            <a:ext cx="6551595" cy="4789671"/>
          </a:xfrm>
          <a:prstGeom prst="rect">
            <a:avLst/>
          </a:prstGeom>
        </p:spPr>
      </p:pic>
    </p:spTree>
    <p:extLst>
      <p:ext uri="{BB962C8B-B14F-4D97-AF65-F5344CB8AC3E}">
        <p14:creationId xmlns:p14="http://schemas.microsoft.com/office/powerpoint/2010/main" val="3147498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E6C4-C187-49A6-A286-CC0B053E40DB}"/>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3800" b="1" kern="1200" cap="all" spc="200" baseline="0" dirty="0">
                <a:solidFill>
                  <a:srgbClr val="262626"/>
                </a:solidFill>
                <a:latin typeface="+mj-lt"/>
                <a:ea typeface="+mj-ea"/>
                <a:cs typeface="+mj-cs"/>
              </a:rPr>
              <a:t>NBHS </a:t>
            </a:r>
            <a:br>
              <a:rPr lang="en-US" sz="3800" b="1" kern="1200" cap="all" spc="200" baseline="0" dirty="0">
                <a:solidFill>
                  <a:srgbClr val="262626"/>
                </a:solidFill>
                <a:latin typeface="+mj-lt"/>
                <a:ea typeface="+mj-ea"/>
                <a:cs typeface="+mj-cs"/>
              </a:rPr>
            </a:br>
            <a:r>
              <a:rPr lang="en-US" sz="3800" b="1" kern="1200" cap="all" spc="200" baseline="0" dirty="0">
                <a:solidFill>
                  <a:srgbClr val="262626"/>
                </a:solidFill>
                <a:latin typeface="+mj-lt"/>
                <a:ea typeface="+mj-ea"/>
                <a:cs typeface="+mj-cs"/>
              </a:rPr>
              <a:t>stop start stay</a:t>
            </a:r>
            <a:endParaRPr lang="en-US" sz="3800" kern="1200" cap="all" spc="200" baseline="0" dirty="0">
              <a:solidFill>
                <a:srgbClr val="262626"/>
              </a:solidFill>
              <a:latin typeface="+mj-lt"/>
              <a:ea typeface="+mj-ea"/>
              <a:cs typeface="+mj-cs"/>
            </a:endParaRPr>
          </a:p>
        </p:txBody>
      </p:sp>
      <p:sp>
        <p:nvSpPr>
          <p:cNvPr id="3" name="Text Placeholder 2">
            <a:extLst>
              <a:ext uri="{FF2B5EF4-FFF2-40B4-BE49-F238E27FC236}">
                <a16:creationId xmlns:a16="http://schemas.microsoft.com/office/drawing/2014/main" id="{08DE64B5-B130-4757-BCEA-E4851533F1B9}"/>
              </a:ext>
            </a:extLst>
          </p:cNvPr>
          <p:cNvSpPr>
            <a:spLocks noGrp="1"/>
          </p:cNvSpPr>
          <p:nvPr>
            <p:ph type="body" idx="1"/>
          </p:nvPr>
        </p:nvSpPr>
        <p:spPr>
          <a:xfrm>
            <a:off x="5458969" y="4352544"/>
            <a:ext cx="5928358" cy="1239894"/>
          </a:xfrm>
        </p:spPr>
        <p:txBody>
          <a:bodyPr vert="horz" lIns="91440" tIns="45720" rIns="91440" bIns="45720" rtlCol="0">
            <a:normAutofit/>
          </a:bodyPr>
          <a:lstStyle/>
          <a:p>
            <a:pPr algn="ctr"/>
            <a:endParaRPr lang="en-US" sz="2000" kern="1200">
              <a:solidFill>
                <a:schemeClr val="tx1">
                  <a:lumMod val="75000"/>
                  <a:lumOff val="25000"/>
                </a:schemeClr>
              </a:solidFill>
              <a:latin typeface="+mn-lt"/>
              <a:ea typeface="+mn-ea"/>
              <a:cs typeface="+mn-cs"/>
            </a:endParaRPr>
          </a:p>
        </p:txBody>
      </p:sp>
      <p:pic>
        <p:nvPicPr>
          <p:cNvPr id="5" name="Picture 4">
            <a:extLst>
              <a:ext uri="{FF2B5EF4-FFF2-40B4-BE49-F238E27FC236}">
                <a16:creationId xmlns:a16="http://schemas.microsoft.com/office/drawing/2014/main" id="{DEBC3591-781C-4285-B684-26227A351263}"/>
              </a:ext>
            </a:extLst>
          </p:cNvPr>
          <p:cNvPicPr>
            <a:picLocks noChangeAspect="1"/>
          </p:cNvPicPr>
          <p:nvPr/>
        </p:nvPicPr>
        <p:blipFill rotWithShape="1">
          <a:blip r:embed="rId3"/>
          <a:srcRect l="47314" r="7385" b="-1"/>
          <a:stretch/>
        </p:blipFill>
        <p:spPr>
          <a:xfrm>
            <a:off x="20" y="10"/>
            <a:ext cx="4654277" cy="6857990"/>
          </a:xfrm>
          <a:prstGeom prst="rect">
            <a:avLst/>
          </a:prstGeom>
        </p:spPr>
      </p:pic>
    </p:spTree>
    <p:extLst>
      <p:ext uri="{BB962C8B-B14F-4D97-AF65-F5344CB8AC3E}">
        <p14:creationId xmlns:p14="http://schemas.microsoft.com/office/powerpoint/2010/main" val="3615295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0" y="4601156"/>
            <a:ext cx="8095636" cy="2279824"/>
            <a:chOff x="0" y="4600522"/>
            <a:chExt cx="8095636" cy="2279824"/>
          </a:xfrm>
        </p:grpSpPr>
        <p:pic>
          <p:nvPicPr>
            <p:cNvPr id="6" name="Picture 5"/>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
        <p:nvSpPr>
          <p:cNvPr id="2" name="Title 1"/>
          <p:cNvSpPr>
            <a:spLocks noGrp="1"/>
          </p:cNvSpPr>
          <p:nvPr>
            <p:ph type="title"/>
          </p:nvPr>
        </p:nvSpPr>
        <p:spPr>
          <a:xfrm>
            <a:off x="2140775" y="186997"/>
            <a:ext cx="7886700" cy="1325563"/>
          </a:xfrm>
        </p:spPr>
        <p:txBody>
          <a:bodyPr>
            <a:normAutofit/>
          </a:bodyPr>
          <a:lstStyle/>
          <a:p>
            <a:r>
              <a:rPr lang="en-NZ" dirty="0"/>
              <a:t>Rock hunting: </a:t>
            </a:r>
            <a:br>
              <a:rPr lang="en-NZ" dirty="0"/>
            </a:br>
            <a:r>
              <a:rPr lang="en-NZ" dirty="0"/>
              <a:t>traverse the internal landscape</a:t>
            </a:r>
          </a:p>
        </p:txBody>
      </p:sp>
      <p:sp>
        <p:nvSpPr>
          <p:cNvPr id="3" name="Content Placeholder 2"/>
          <p:cNvSpPr>
            <a:spLocks noGrp="1"/>
          </p:cNvSpPr>
          <p:nvPr>
            <p:ph idx="1"/>
          </p:nvPr>
        </p:nvSpPr>
        <p:spPr>
          <a:xfrm>
            <a:off x="537030" y="1691243"/>
            <a:ext cx="7229838" cy="4979759"/>
          </a:xfrm>
        </p:spPr>
        <p:txBody>
          <a:bodyPr>
            <a:normAutofit fontScale="92500" lnSpcReduction="20000"/>
          </a:bodyPr>
          <a:lstStyle/>
          <a:p>
            <a:pPr marL="0" indent="0">
              <a:buNone/>
            </a:pPr>
            <a:endParaRPr lang="en-US" sz="2400" dirty="0">
              <a:solidFill>
                <a:schemeClr val="accent2"/>
              </a:solidFill>
            </a:endParaRPr>
          </a:p>
          <a:p>
            <a:pPr marL="0" lvl="1" indent="0">
              <a:spcAft>
                <a:spcPts val="1200"/>
              </a:spcAft>
              <a:buNone/>
            </a:pPr>
            <a:r>
              <a:rPr lang="en-AU" sz="2800" dirty="0">
                <a:solidFill>
                  <a:schemeClr val="accent2"/>
                </a:solidFill>
              </a:rPr>
              <a:t>Reflecting on perceptions from students, whanau, staff &amp; SLT…  </a:t>
            </a:r>
          </a:p>
          <a:p>
            <a:pPr marL="514350" lvl="1" indent="-514350">
              <a:spcAft>
                <a:spcPts val="1200"/>
              </a:spcAft>
              <a:buFont typeface="+mj-lt"/>
              <a:buAutoNum type="arabicPeriod"/>
            </a:pPr>
            <a:r>
              <a:rPr lang="en-US" sz="2800" dirty="0">
                <a:solidFill>
                  <a:schemeClr val="accent2"/>
                </a:solidFill>
              </a:rPr>
              <a:t>What are we doing well?</a:t>
            </a:r>
          </a:p>
          <a:p>
            <a:pPr marL="514350" lvl="1" indent="-514350">
              <a:spcAft>
                <a:spcPts val="1200"/>
              </a:spcAft>
              <a:buFont typeface="+mj-lt"/>
              <a:buAutoNum type="arabicPeriod"/>
            </a:pPr>
            <a:r>
              <a:rPr lang="en-US" sz="2800" dirty="0">
                <a:solidFill>
                  <a:schemeClr val="accent2"/>
                </a:solidFill>
              </a:rPr>
              <a:t>What are we doing now that needs to be changed or improved?</a:t>
            </a:r>
          </a:p>
          <a:p>
            <a:pPr marL="514350" lvl="1" indent="-514350">
              <a:spcAft>
                <a:spcPts val="1200"/>
              </a:spcAft>
              <a:buFont typeface="+mj-lt"/>
              <a:buAutoNum type="arabicPeriod"/>
            </a:pPr>
            <a:r>
              <a:rPr lang="en-US" sz="2800" dirty="0">
                <a:solidFill>
                  <a:schemeClr val="accent2"/>
                </a:solidFill>
              </a:rPr>
              <a:t>Which groups of students are not having their needs m</a:t>
            </a:r>
            <a:r>
              <a:rPr lang="en-US" sz="2800" dirty="0">
                <a:solidFill>
                  <a:schemeClr val="bg2">
                    <a:lumMod val="50000"/>
                  </a:schemeClr>
                </a:solidFill>
              </a:rPr>
              <a:t>e</a:t>
            </a:r>
            <a:r>
              <a:rPr lang="en-US" sz="2800" dirty="0">
                <a:solidFill>
                  <a:schemeClr val="bg1"/>
                </a:solidFill>
              </a:rPr>
              <a:t>t?</a:t>
            </a:r>
          </a:p>
          <a:p>
            <a:pPr marL="514350" lvl="1" indent="-514350">
              <a:spcAft>
                <a:spcPts val="1200"/>
              </a:spcAft>
              <a:buFont typeface="+mj-lt"/>
              <a:buAutoNum type="arabicPeriod"/>
            </a:pPr>
            <a:r>
              <a:rPr lang="en-US" sz="2800" dirty="0">
                <a:solidFill>
                  <a:schemeClr val="accent2"/>
                </a:solidFill>
              </a:rPr>
              <a:t>Wh</a:t>
            </a:r>
            <a:r>
              <a:rPr lang="en-US" sz="2800" dirty="0">
                <a:solidFill>
                  <a:schemeClr val="bg1"/>
                </a:solidFill>
              </a:rPr>
              <a:t>at</a:t>
            </a:r>
            <a:r>
              <a:rPr lang="en-US" sz="2800" dirty="0">
                <a:solidFill>
                  <a:schemeClr val="accent2"/>
                </a:solidFill>
              </a:rPr>
              <a:t> </a:t>
            </a:r>
            <a:r>
              <a:rPr lang="en-US" sz="2800" dirty="0">
                <a:solidFill>
                  <a:schemeClr val="bg1"/>
                </a:solidFill>
              </a:rPr>
              <a:t>do we need to include in future </a:t>
            </a:r>
            <a:r>
              <a:rPr lang="en-US" sz="2800" dirty="0">
                <a:solidFill>
                  <a:schemeClr val="accent2"/>
                </a:solidFill>
              </a:rPr>
              <a:t>deve</a:t>
            </a:r>
            <a:r>
              <a:rPr lang="en-US" sz="2800" dirty="0">
                <a:solidFill>
                  <a:schemeClr val="bg1"/>
                </a:solidFill>
              </a:rPr>
              <a:t>lopments?</a:t>
            </a:r>
          </a:p>
          <a:p>
            <a:pPr marL="0" indent="0">
              <a:buNone/>
            </a:pPr>
            <a:endParaRPr lang="en-US" sz="2400" dirty="0">
              <a:solidFill>
                <a:schemeClr val="accent2"/>
              </a:solidFill>
            </a:endParaRPr>
          </a:p>
          <a:p>
            <a:pPr marL="0" indent="0">
              <a:buNone/>
            </a:pPr>
            <a:endParaRPr lang="en-US" sz="2400" dirty="0">
              <a:solidFill>
                <a:schemeClr val="accent2"/>
              </a:solidFill>
            </a:endParaRPr>
          </a:p>
          <a:p>
            <a:endParaRPr lang="en-NZ" sz="2400" dirty="0">
              <a:solidFill>
                <a:schemeClr val="accent2"/>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6868" y="1299327"/>
            <a:ext cx="4425132" cy="3301829"/>
          </a:xfrm>
          <a:prstGeom prst="rect">
            <a:avLst/>
          </a:prstGeom>
          <a:noFill/>
          <a:ln>
            <a:noFill/>
          </a:ln>
          <a:effectLst>
            <a:softEdge rad="228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08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E3D4E9-2843-4A6C-8C1C-9C5094810F81}"/>
              </a:ext>
            </a:extLst>
          </p:cNvPr>
          <p:cNvSpPr>
            <a:spLocks noGrp="1"/>
          </p:cNvSpPr>
          <p:nvPr>
            <p:ph sz="half" idx="1"/>
          </p:nvPr>
        </p:nvSpPr>
        <p:spPr>
          <a:xfrm>
            <a:off x="1581912" y="2474259"/>
            <a:ext cx="4271771" cy="3657599"/>
          </a:xfrm>
        </p:spPr>
        <p:txBody>
          <a:bodyPr>
            <a:normAutofit fontScale="85000" lnSpcReduction="10000"/>
          </a:bodyPr>
          <a:lstStyle/>
          <a:p>
            <a:pPr marL="0" indent="0">
              <a:buNone/>
            </a:pPr>
            <a:r>
              <a:rPr lang="en-US" b="1" dirty="0">
                <a:solidFill>
                  <a:schemeClr val="accent2"/>
                </a:solidFill>
              </a:rPr>
              <a:t>Keep</a:t>
            </a:r>
            <a:endParaRPr lang="en-US" dirty="0">
              <a:solidFill>
                <a:schemeClr val="accent2"/>
              </a:solidFill>
            </a:endParaRPr>
          </a:p>
          <a:p>
            <a:r>
              <a:rPr lang="en-US" dirty="0">
                <a:solidFill>
                  <a:schemeClr val="accent2"/>
                </a:solidFill>
              </a:rPr>
              <a:t>great teachers and good friends (brotherhood)</a:t>
            </a:r>
          </a:p>
          <a:p>
            <a:r>
              <a:rPr lang="en-US" dirty="0">
                <a:solidFill>
                  <a:schemeClr val="accent2"/>
                </a:solidFill>
              </a:rPr>
              <a:t>subject choices, sports/activities &amp; allowing students to work towards their strengths</a:t>
            </a:r>
          </a:p>
          <a:p>
            <a:r>
              <a:rPr lang="en-US" dirty="0">
                <a:solidFill>
                  <a:schemeClr val="accent2"/>
                </a:solidFill>
              </a:rPr>
              <a:t>good classroom environment</a:t>
            </a:r>
          </a:p>
          <a:p>
            <a:r>
              <a:rPr lang="en-US" dirty="0">
                <a:solidFill>
                  <a:schemeClr val="accent2"/>
                </a:solidFill>
              </a:rPr>
              <a:t>having fun while learning</a:t>
            </a:r>
          </a:p>
          <a:p>
            <a:r>
              <a:rPr lang="en-US" dirty="0">
                <a:solidFill>
                  <a:schemeClr val="accent2"/>
                </a:solidFill>
              </a:rPr>
              <a:t>helpful teachers - always there to help</a:t>
            </a:r>
          </a:p>
          <a:p>
            <a:r>
              <a:rPr lang="en-US" dirty="0">
                <a:solidFill>
                  <a:schemeClr val="accent2"/>
                </a:solidFill>
              </a:rPr>
              <a:t>all boys school</a:t>
            </a:r>
          </a:p>
          <a:p>
            <a:r>
              <a:rPr lang="en-US" dirty="0">
                <a:solidFill>
                  <a:schemeClr val="accent2"/>
                </a:solidFill>
              </a:rPr>
              <a:t>resources: art supplies, woodwork, metal work</a:t>
            </a:r>
          </a:p>
          <a:p>
            <a:r>
              <a:rPr lang="en-US" dirty="0">
                <a:solidFill>
                  <a:schemeClr val="accent2"/>
                </a:solidFill>
              </a:rPr>
              <a:t>discipline system</a:t>
            </a:r>
          </a:p>
          <a:p>
            <a:endParaRPr lang="en-NZ" dirty="0">
              <a:solidFill>
                <a:schemeClr val="accent2"/>
              </a:solidFill>
            </a:endParaRPr>
          </a:p>
        </p:txBody>
      </p:sp>
      <p:sp>
        <p:nvSpPr>
          <p:cNvPr id="4" name="Content Placeholder 3">
            <a:extLst>
              <a:ext uri="{FF2B5EF4-FFF2-40B4-BE49-F238E27FC236}">
                <a16:creationId xmlns:a16="http://schemas.microsoft.com/office/drawing/2014/main" id="{130D2131-92C8-4162-88C9-F7CDBDDD8B6F}"/>
              </a:ext>
            </a:extLst>
          </p:cNvPr>
          <p:cNvSpPr>
            <a:spLocks noGrp="1"/>
          </p:cNvSpPr>
          <p:nvPr>
            <p:ph sz="half" idx="2"/>
          </p:nvPr>
        </p:nvSpPr>
        <p:spPr>
          <a:xfrm>
            <a:off x="6338315" y="2474258"/>
            <a:ext cx="4270247" cy="4383741"/>
          </a:xfrm>
        </p:spPr>
        <p:txBody>
          <a:bodyPr>
            <a:normAutofit fontScale="85000" lnSpcReduction="10000"/>
          </a:bodyPr>
          <a:lstStyle/>
          <a:p>
            <a:pPr marL="0" indent="0">
              <a:buNone/>
            </a:pPr>
            <a:r>
              <a:rPr lang="en-NZ" b="1" dirty="0">
                <a:solidFill>
                  <a:schemeClr val="accent2"/>
                </a:solidFill>
              </a:rPr>
              <a:t>Stop</a:t>
            </a:r>
          </a:p>
          <a:p>
            <a:r>
              <a:rPr lang="en-US" dirty="0">
                <a:solidFill>
                  <a:schemeClr val="accent2"/>
                </a:solidFill>
              </a:rPr>
              <a:t>getting lots of internals at once </a:t>
            </a:r>
          </a:p>
          <a:p>
            <a:r>
              <a:rPr lang="en-NZ" dirty="0">
                <a:solidFill>
                  <a:schemeClr val="accent2"/>
                </a:solidFill>
              </a:rPr>
              <a:t>certain bad / stubborn / uninteresting/ unsupportive teachers… </a:t>
            </a:r>
            <a:r>
              <a:rPr lang="en-US" dirty="0">
                <a:solidFill>
                  <a:schemeClr val="accent2"/>
                </a:solidFill>
              </a:rPr>
              <a:t>when teachers go through stuff too fast</a:t>
            </a:r>
          </a:p>
          <a:p>
            <a:r>
              <a:rPr lang="en-NZ" dirty="0">
                <a:solidFill>
                  <a:schemeClr val="accent2"/>
                </a:solidFill>
              </a:rPr>
              <a:t>disruptive learning environment (“rare”)… </a:t>
            </a:r>
            <a:r>
              <a:rPr lang="en-US" dirty="0">
                <a:solidFill>
                  <a:schemeClr val="accent2"/>
                </a:solidFill>
              </a:rPr>
              <a:t>noise can be quite distracting!</a:t>
            </a:r>
            <a:endParaRPr lang="en-NZ" dirty="0">
              <a:solidFill>
                <a:schemeClr val="accent2"/>
              </a:solidFill>
            </a:endParaRPr>
          </a:p>
          <a:p>
            <a:pPr marL="0" indent="0">
              <a:buNone/>
            </a:pPr>
            <a:r>
              <a:rPr lang="en-US" b="1" dirty="0">
                <a:solidFill>
                  <a:schemeClr val="accent2"/>
                </a:solidFill>
              </a:rPr>
              <a:t>Start</a:t>
            </a:r>
          </a:p>
          <a:p>
            <a:r>
              <a:rPr lang="en-US" dirty="0">
                <a:solidFill>
                  <a:schemeClr val="accent2"/>
                </a:solidFill>
              </a:rPr>
              <a:t>more social sport/activities</a:t>
            </a:r>
          </a:p>
          <a:p>
            <a:r>
              <a:rPr lang="en-NZ" dirty="0">
                <a:solidFill>
                  <a:schemeClr val="accent2"/>
                </a:solidFill>
              </a:rPr>
              <a:t>more subjects: computer programming, politics, photography, leadership / life skills, automotive engineering, tourism, plumbing, Spanish, Mandarin, wine science, religious studies, European history, drama, videography, robotics, driving, agriculture, media studies, outdoor education, electronics, forestry, make </a:t>
            </a:r>
            <a:r>
              <a:rPr lang="en-NZ" dirty="0" err="1">
                <a:solidFill>
                  <a:schemeClr val="accent2"/>
                </a:solidFill>
              </a:rPr>
              <a:t>te</a:t>
            </a:r>
            <a:r>
              <a:rPr lang="en-NZ" dirty="0">
                <a:solidFill>
                  <a:schemeClr val="accent2"/>
                </a:solidFill>
              </a:rPr>
              <a:t> </a:t>
            </a:r>
            <a:r>
              <a:rPr lang="en-NZ" dirty="0" err="1">
                <a:solidFill>
                  <a:schemeClr val="accent2"/>
                </a:solidFill>
              </a:rPr>
              <a:t>reo</a:t>
            </a:r>
            <a:r>
              <a:rPr lang="en-NZ" dirty="0">
                <a:solidFill>
                  <a:schemeClr val="accent2"/>
                </a:solidFill>
              </a:rPr>
              <a:t> compulsory</a:t>
            </a:r>
          </a:p>
        </p:txBody>
      </p:sp>
      <p:sp>
        <p:nvSpPr>
          <p:cNvPr id="5" name="Title 4">
            <a:extLst>
              <a:ext uri="{FF2B5EF4-FFF2-40B4-BE49-F238E27FC236}">
                <a16:creationId xmlns:a16="http://schemas.microsoft.com/office/drawing/2014/main" id="{2329CF27-A80E-43A9-AC09-35C913B5C2B9}"/>
              </a:ext>
            </a:extLst>
          </p:cNvPr>
          <p:cNvSpPr>
            <a:spLocks noGrp="1"/>
          </p:cNvSpPr>
          <p:nvPr>
            <p:ph type="title"/>
          </p:nvPr>
        </p:nvSpPr>
        <p:spPr/>
        <p:txBody>
          <a:bodyPr/>
          <a:lstStyle/>
          <a:p>
            <a:r>
              <a:rPr lang="en-NZ" dirty="0"/>
              <a:t>students</a:t>
            </a:r>
          </a:p>
        </p:txBody>
      </p:sp>
      <p:pic>
        <p:nvPicPr>
          <p:cNvPr id="6" name="Picture 5" descr="Image result for icons for students">
            <a:extLst>
              <a:ext uri="{FF2B5EF4-FFF2-40B4-BE49-F238E27FC236}">
                <a16:creationId xmlns:a16="http://schemas.microsoft.com/office/drawing/2014/main" id="{37374F41-AF22-4B6C-9360-6A5F143A79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0023" y="1185672"/>
            <a:ext cx="923925" cy="967740"/>
          </a:xfrm>
          <a:prstGeom prst="rect">
            <a:avLst/>
          </a:prstGeom>
          <a:noFill/>
          <a:ln>
            <a:noFill/>
          </a:ln>
        </p:spPr>
      </p:pic>
    </p:spTree>
    <p:extLst>
      <p:ext uri="{BB962C8B-B14F-4D97-AF65-F5344CB8AC3E}">
        <p14:creationId xmlns:p14="http://schemas.microsoft.com/office/powerpoint/2010/main" val="27727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256E-F85B-4C24-A974-62C0EAA013BD}"/>
              </a:ext>
            </a:extLst>
          </p:cNvPr>
          <p:cNvSpPr>
            <a:spLocks noGrp="1"/>
          </p:cNvSpPr>
          <p:nvPr>
            <p:ph type="title"/>
          </p:nvPr>
        </p:nvSpPr>
        <p:spPr/>
        <p:txBody>
          <a:bodyPr/>
          <a:lstStyle/>
          <a:p>
            <a:r>
              <a:rPr lang="en-NZ" dirty="0"/>
              <a:t>whanau</a:t>
            </a:r>
          </a:p>
        </p:txBody>
      </p:sp>
      <p:sp>
        <p:nvSpPr>
          <p:cNvPr id="3" name="Content Placeholder 2">
            <a:extLst>
              <a:ext uri="{FF2B5EF4-FFF2-40B4-BE49-F238E27FC236}">
                <a16:creationId xmlns:a16="http://schemas.microsoft.com/office/drawing/2014/main" id="{DBE3D4E9-2843-4A6C-8C1C-9C5094810F81}"/>
              </a:ext>
            </a:extLst>
          </p:cNvPr>
          <p:cNvSpPr>
            <a:spLocks noGrp="1"/>
          </p:cNvSpPr>
          <p:nvPr>
            <p:ph sz="half" idx="1"/>
          </p:nvPr>
        </p:nvSpPr>
        <p:spPr>
          <a:xfrm>
            <a:off x="1581912" y="2474259"/>
            <a:ext cx="4271771" cy="4195482"/>
          </a:xfrm>
        </p:spPr>
        <p:txBody>
          <a:bodyPr>
            <a:normAutofit/>
          </a:bodyPr>
          <a:lstStyle/>
          <a:p>
            <a:pPr marL="0" indent="0">
              <a:buNone/>
            </a:pPr>
            <a:r>
              <a:rPr lang="en-US" b="1" dirty="0">
                <a:solidFill>
                  <a:schemeClr val="accent2"/>
                </a:solidFill>
              </a:rPr>
              <a:t>Keep</a:t>
            </a:r>
            <a:endParaRPr lang="en-US" dirty="0">
              <a:solidFill>
                <a:schemeClr val="accent2"/>
              </a:solidFill>
            </a:endParaRPr>
          </a:p>
          <a:p>
            <a:r>
              <a:rPr lang="en-US" dirty="0">
                <a:solidFill>
                  <a:schemeClr val="accent2"/>
                </a:solidFill>
              </a:rPr>
              <a:t>holistic development of the young man </a:t>
            </a:r>
          </a:p>
          <a:p>
            <a:r>
              <a:rPr lang="en-US" dirty="0">
                <a:solidFill>
                  <a:schemeClr val="accent2"/>
                </a:solidFill>
              </a:rPr>
              <a:t>instilling good values</a:t>
            </a:r>
          </a:p>
          <a:p>
            <a:r>
              <a:rPr lang="en-US" dirty="0">
                <a:solidFill>
                  <a:schemeClr val="accent2"/>
                </a:solidFill>
              </a:rPr>
              <a:t>I like the good man </a:t>
            </a:r>
            <a:r>
              <a:rPr lang="en-US" dirty="0" err="1">
                <a:solidFill>
                  <a:schemeClr val="accent2"/>
                </a:solidFill>
              </a:rPr>
              <a:t>programme</a:t>
            </a:r>
            <a:endParaRPr lang="en-US" dirty="0">
              <a:solidFill>
                <a:schemeClr val="accent2"/>
              </a:solidFill>
            </a:endParaRPr>
          </a:p>
          <a:p>
            <a:r>
              <a:rPr lang="en-US" dirty="0">
                <a:solidFill>
                  <a:schemeClr val="accent2"/>
                </a:solidFill>
              </a:rPr>
              <a:t>parent interviews &amp; monthly reports</a:t>
            </a:r>
          </a:p>
          <a:p>
            <a:r>
              <a:rPr lang="en-US" dirty="0">
                <a:solidFill>
                  <a:schemeClr val="accent2"/>
                </a:solidFill>
              </a:rPr>
              <a:t>sporting opportunities</a:t>
            </a:r>
          </a:p>
          <a:p>
            <a:r>
              <a:rPr lang="en-US" dirty="0">
                <a:solidFill>
                  <a:schemeClr val="accent2"/>
                </a:solidFill>
              </a:rPr>
              <a:t>start of year goal setting </a:t>
            </a:r>
          </a:p>
          <a:p>
            <a:r>
              <a:rPr lang="en-US" dirty="0">
                <a:solidFill>
                  <a:schemeClr val="accent2"/>
                </a:solidFill>
              </a:rPr>
              <a:t>celebrating success across all codes</a:t>
            </a:r>
          </a:p>
          <a:p>
            <a:endParaRPr lang="en-US" dirty="0">
              <a:solidFill>
                <a:schemeClr val="accent2"/>
              </a:solidFill>
            </a:endParaRPr>
          </a:p>
          <a:p>
            <a:endParaRPr lang="en-US" dirty="0">
              <a:solidFill>
                <a:schemeClr val="accent2"/>
              </a:solidFill>
            </a:endParaRPr>
          </a:p>
          <a:p>
            <a:endParaRPr lang="en-NZ" dirty="0">
              <a:solidFill>
                <a:schemeClr val="accent2"/>
              </a:solidFill>
            </a:endParaRPr>
          </a:p>
        </p:txBody>
      </p:sp>
      <p:pic>
        <p:nvPicPr>
          <p:cNvPr id="6" name="Picture 5" descr="Related image">
            <a:extLst>
              <a:ext uri="{FF2B5EF4-FFF2-40B4-BE49-F238E27FC236}">
                <a16:creationId xmlns:a16="http://schemas.microsoft.com/office/drawing/2014/main" id="{F0AD9CBF-0197-4D60-8193-AC79510A76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5687" y="964692"/>
            <a:ext cx="1019175" cy="1019175"/>
          </a:xfrm>
          <a:prstGeom prst="rect">
            <a:avLst/>
          </a:prstGeom>
          <a:noFill/>
          <a:ln>
            <a:noFill/>
          </a:ln>
        </p:spPr>
      </p:pic>
    </p:spTree>
    <p:extLst>
      <p:ext uri="{BB962C8B-B14F-4D97-AF65-F5344CB8AC3E}">
        <p14:creationId xmlns:p14="http://schemas.microsoft.com/office/powerpoint/2010/main" val="221406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256E-F85B-4C24-A974-62C0EAA013BD}"/>
              </a:ext>
            </a:extLst>
          </p:cNvPr>
          <p:cNvSpPr>
            <a:spLocks noGrp="1"/>
          </p:cNvSpPr>
          <p:nvPr>
            <p:ph type="title"/>
          </p:nvPr>
        </p:nvSpPr>
        <p:spPr/>
        <p:txBody>
          <a:bodyPr/>
          <a:lstStyle/>
          <a:p>
            <a:r>
              <a:rPr lang="en-NZ" dirty="0"/>
              <a:t>whanau</a:t>
            </a:r>
          </a:p>
        </p:txBody>
      </p:sp>
      <p:sp>
        <p:nvSpPr>
          <p:cNvPr id="4" name="Content Placeholder 3">
            <a:extLst>
              <a:ext uri="{FF2B5EF4-FFF2-40B4-BE49-F238E27FC236}">
                <a16:creationId xmlns:a16="http://schemas.microsoft.com/office/drawing/2014/main" id="{130D2131-92C8-4162-88C9-F7CDBDDD8B6F}"/>
              </a:ext>
            </a:extLst>
          </p:cNvPr>
          <p:cNvSpPr>
            <a:spLocks noGrp="1"/>
          </p:cNvSpPr>
          <p:nvPr>
            <p:ph sz="half" idx="2"/>
          </p:nvPr>
        </p:nvSpPr>
        <p:spPr>
          <a:xfrm>
            <a:off x="6338319" y="2638044"/>
            <a:ext cx="4270247" cy="4195482"/>
          </a:xfrm>
        </p:spPr>
        <p:txBody>
          <a:bodyPr>
            <a:normAutofit lnSpcReduction="10000"/>
          </a:bodyPr>
          <a:lstStyle/>
          <a:p>
            <a:pPr marL="0" indent="0">
              <a:buNone/>
            </a:pPr>
            <a:r>
              <a:rPr lang="en-NZ" b="1" dirty="0">
                <a:solidFill>
                  <a:schemeClr val="accent2"/>
                </a:solidFill>
              </a:rPr>
              <a:t>Start</a:t>
            </a:r>
          </a:p>
          <a:p>
            <a:pPr marL="0" indent="0">
              <a:buNone/>
            </a:pPr>
            <a:r>
              <a:rPr lang="en-US" dirty="0">
                <a:solidFill>
                  <a:schemeClr val="accent2"/>
                </a:solidFill>
              </a:rPr>
              <a:t>Well-being</a:t>
            </a:r>
          </a:p>
          <a:p>
            <a:pPr lvl="1"/>
            <a:r>
              <a:rPr lang="en-US" sz="1800" dirty="0">
                <a:solidFill>
                  <a:schemeClr val="accent2"/>
                </a:solidFill>
              </a:rPr>
              <a:t>a big brother system</a:t>
            </a:r>
          </a:p>
          <a:p>
            <a:pPr lvl="1"/>
            <a:r>
              <a:rPr lang="en-US" sz="1800" dirty="0">
                <a:solidFill>
                  <a:schemeClr val="accent2"/>
                </a:solidFill>
              </a:rPr>
              <a:t>more vigilance on drugs</a:t>
            </a:r>
          </a:p>
          <a:p>
            <a:pPr lvl="1"/>
            <a:r>
              <a:rPr lang="en-US" sz="1800" dirty="0">
                <a:solidFill>
                  <a:schemeClr val="accent2"/>
                </a:solidFill>
              </a:rPr>
              <a:t>healthy canteen food</a:t>
            </a:r>
          </a:p>
          <a:p>
            <a:pPr lvl="1"/>
            <a:r>
              <a:rPr lang="en-US" sz="1800" dirty="0">
                <a:solidFill>
                  <a:schemeClr val="accent2"/>
                </a:solidFill>
              </a:rPr>
              <a:t>a focus on mental health</a:t>
            </a:r>
          </a:p>
          <a:p>
            <a:pPr lvl="1"/>
            <a:r>
              <a:rPr lang="en-US" sz="1800" dirty="0">
                <a:solidFill>
                  <a:schemeClr val="accent2"/>
                </a:solidFill>
              </a:rPr>
              <a:t>screen time</a:t>
            </a:r>
          </a:p>
          <a:p>
            <a:pPr marL="0" indent="0">
              <a:buNone/>
            </a:pPr>
            <a:r>
              <a:rPr lang="en-NZ" b="1" dirty="0">
                <a:solidFill>
                  <a:schemeClr val="accent2"/>
                </a:solidFill>
              </a:rPr>
              <a:t>Stop</a:t>
            </a:r>
          </a:p>
          <a:p>
            <a:r>
              <a:rPr lang="en-US" dirty="0">
                <a:solidFill>
                  <a:schemeClr val="accent2"/>
                </a:solidFill>
              </a:rPr>
              <a:t>the way some teachers speak to the boys</a:t>
            </a:r>
            <a:endParaRPr lang="en-NZ" dirty="0">
              <a:solidFill>
                <a:schemeClr val="accent2"/>
              </a:solidFill>
            </a:endParaRPr>
          </a:p>
          <a:p>
            <a:endParaRPr lang="en-NZ" dirty="0">
              <a:solidFill>
                <a:schemeClr val="accent2"/>
              </a:solidFill>
            </a:endParaRPr>
          </a:p>
        </p:txBody>
      </p:sp>
      <p:sp>
        <p:nvSpPr>
          <p:cNvPr id="7" name="Content Placeholder 6">
            <a:extLst>
              <a:ext uri="{FF2B5EF4-FFF2-40B4-BE49-F238E27FC236}">
                <a16:creationId xmlns:a16="http://schemas.microsoft.com/office/drawing/2014/main" id="{7BB574CA-8B08-4C5E-BC9F-10CDDDCD0988}"/>
              </a:ext>
            </a:extLst>
          </p:cNvPr>
          <p:cNvSpPr>
            <a:spLocks noGrp="1"/>
          </p:cNvSpPr>
          <p:nvPr>
            <p:ph sz="half" idx="1"/>
          </p:nvPr>
        </p:nvSpPr>
        <p:spPr>
          <a:xfrm>
            <a:off x="1581912" y="2638044"/>
            <a:ext cx="4271771" cy="3101982"/>
          </a:xfrm>
        </p:spPr>
        <p:txBody>
          <a:bodyPr>
            <a:normAutofit lnSpcReduction="10000"/>
          </a:bodyPr>
          <a:lstStyle/>
          <a:p>
            <a:pPr marL="0" indent="0">
              <a:buNone/>
            </a:pPr>
            <a:r>
              <a:rPr lang="en-US" b="1" dirty="0">
                <a:solidFill>
                  <a:schemeClr val="accent2"/>
                </a:solidFill>
              </a:rPr>
              <a:t>Start</a:t>
            </a:r>
          </a:p>
          <a:p>
            <a:r>
              <a:rPr lang="en-NZ" dirty="0">
                <a:solidFill>
                  <a:schemeClr val="accent2"/>
                </a:solidFill>
              </a:rPr>
              <a:t>non-traditional subjects</a:t>
            </a:r>
          </a:p>
          <a:p>
            <a:r>
              <a:rPr lang="en-US" dirty="0">
                <a:solidFill>
                  <a:schemeClr val="accent2"/>
                </a:solidFill>
              </a:rPr>
              <a:t>better provision for lower tier sports teams </a:t>
            </a:r>
          </a:p>
          <a:p>
            <a:r>
              <a:rPr lang="en-US" dirty="0">
                <a:solidFill>
                  <a:schemeClr val="accent2"/>
                </a:solidFill>
              </a:rPr>
              <a:t>more support for learning</a:t>
            </a:r>
          </a:p>
          <a:p>
            <a:r>
              <a:rPr lang="en-US" dirty="0">
                <a:solidFill>
                  <a:schemeClr val="accent2"/>
                </a:solidFill>
              </a:rPr>
              <a:t>celebrate successes in academic &amp; arts</a:t>
            </a:r>
          </a:p>
          <a:p>
            <a:r>
              <a:rPr lang="en-US" dirty="0">
                <a:solidFill>
                  <a:schemeClr val="accent2"/>
                </a:solidFill>
              </a:rPr>
              <a:t>more communication from teachers</a:t>
            </a:r>
          </a:p>
          <a:p>
            <a:r>
              <a:rPr lang="en-US" dirty="0">
                <a:solidFill>
                  <a:schemeClr val="accent2"/>
                </a:solidFill>
              </a:rPr>
              <a:t>engage the community in the context of learning</a:t>
            </a:r>
          </a:p>
          <a:p>
            <a:endParaRPr lang="en-NZ" dirty="0"/>
          </a:p>
        </p:txBody>
      </p:sp>
      <p:pic>
        <p:nvPicPr>
          <p:cNvPr id="5" name="Picture 4" descr="Related image">
            <a:extLst>
              <a:ext uri="{FF2B5EF4-FFF2-40B4-BE49-F238E27FC236}">
                <a16:creationId xmlns:a16="http://schemas.microsoft.com/office/drawing/2014/main" id="{5D29636C-7B09-45A7-8089-4C5C0AF3D1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8566" y="964692"/>
            <a:ext cx="1019175" cy="1019175"/>
          </a:xfrm>
          <a:prstGeom prst="rect">
            <a:avLst/>
          </a:prstGeom>
          <a:noFill/>
          <a:ln>
            <a:noFill/>
          </a:ln>
        </p:spPr>
      </p:pic>
    </p:spTree>
    <p:extLst>
      <p:ext uri="{BB962C8B-B14F-4D97-AF65-F5344CB8AC3E}">
        <p14:creationId xmlns:p14="http://schemas.microsoft.com/office/powerpoint/2010/main" val="19282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256E-F85B-4C24-A974-62C0EAA013BD}"/>
              </a:ext>
            </a:extLst>
          </p:cNvPr>
          <p:cNvSpPr>
            <a:spLocks noGrp="1"/>
          </p:cNvSpPr>
          <p:nvPr>
            <p:ph type="title"/>
          </p:nvPr>
        </p:nvSpPr>
        <p:spPr/>
        <p:txBody>
          <a:bodyPr/>
          <a:lstStyle/>
          <a:p>
            <a:r>
              <a:rPr lang="en-NZ" dirty="0"/>
              <a:t>staff</a:t>
            </a:r>
          </a:p>
        </p:txBody>
      </p:sp>
      <p:sp>
        <p:nvSpPr>
          <p:cNvPr id="3" name="Content Placeholder 2">
            <a:extLst>
              <a:ext uri="{FF2B5EF4-FFF2-40B4-BE49-F238E27FC236}">
                <a16:creationId xmlns:a16="http://schemas.microsoft.com/office/drawing/2014/main" id="{DBE3D4E9-2843-4A6C-8C1C-9C5094810F81}"/>
              </a:ext>
            </a:extLst>
          </p:cNvPr>
          <p:cNvSpPr>
            <a:spLocks noGrp="1"/>
          </p:cNvSpPr>
          <p:nvPr>
            <p:ph sz="half" idx="1"/>
          </p:nvPr>
        </p:nvSpPr>
        <p:spPr>
          <a:xfrm>
            <a:off x="1581912" y="2474259"/>
            <a:ext cx="4271771" cy="3657599"/>
          </a:xfrm>
        </p:spPr>
        <p:txBody>
          <a:bodyPr>
            <a:normAutofit fontScale="92500" lnSpcReduction="10000"/>
          </a:bodyPr>
          <a:lstStyle/>
          <a:p>
            <a:pPr marL="0" indent="0">
              <a:buNone/>
            </a:pPr>
            <a:r>
              <a:rPr lang="en-US" b="1" dirty="0">
                <a:solidFill>
                  <a:schemeClr val="accent2"/>
                </a:solidFill>
              </a:rPr>
              <a:t>Keep</a:t>
            </a:r>
            <a:endParaRPr lang="en-US" dirty="0">
              <a:solidFill>
                <a:schemeClr val="accent2"/>
              </a:solidFill>
            </a:endParaRPr>
          </a:p>
          <a:p>
            <a:r>
              <a:rPr lang="en-US" dirty="0">
                <a:solidFill>
                  <a:schemeClr val="accent2"/>
                </a:solidFill>
              </a:rPr>
              <a:t>pride &amp; balance in both academic and sporting achievement</a:t>
            </a:r>
          </a:p>
          <a:p>
            <a:r>
              <a:rPr lang="en-NZ" dirty="0">
                <a:solidFill>
                  <a:schemeClr val="accent2"/>
                </a:solidFill>
              </a:rPr>
              <a:t>good sense of tradition</a:t>
            </a:r>
          </a:p>
          <a:p>
            <a:r>
              <a:rPr lang="en-US" dirty="0">
                <a:solidFill>
                  <a:schemeClr val="accent2"/>
                </a:solidFill>
              </a:rPr>
              <a:t>focus on developing writing literacy</a:t>
            </a:r>
          </a:p>
          <a:p>
            <a:r>
              <a:rPr lang="en-US" dirty="0">
                <a:solidFill>
                  <a:schemeClr val="accent2"/>
                </a:solidFill>
              </a:rPr>
              <a:t>Quality of Pastoral Support, Careers/ Guidance, Deans</a:t>
            </a:r>
          </a:p>
          <a:p>
            <a:r>
              <a:rPr lang="en-US" dirty="0">
                <a:solidFill>
                  <a:schemeClr val="accent2"/>
                </a:solidFill>
              </a:rPr>
              <a:t>House system</a:t>
            </a:r>
          </a:p>
          <a:p>
            <a:r>
              <a:rPr lang="en-US" dirty="0">
                <a:solidFill>
                  <a:schemeClr val="accent2"/>
                </a:solidFill>
              </a:rPr>
              <a:t>broad curriculum and support for academic pathways</a:t>
            </a:r>
          </a:p>
          <a:p>
            <a:r>
              <a:rPr lang="en-US" dirty="0">
                <a:solidFill>
                  <a:schemeClr val="accent2"/>
                </a:solidFill>
              </a:rPr>
              <a:t>new report system</a:t>
            </a:r>
          </a:p>
          <a:p>
            <a:endParaRPr lang="en-US" dirty="0">
              <a:solidFill>
                <a:schemeClr val="accent2"/>
              </a:solidFill>
            </a:endParaRPr>
          </a:p>
          <a:p>
            <a:endParaRPr lang="en-NZ" dirty="0">
              <a:solidFill>
                <a:schemeClr val="accent2"/>
              </a:solidFill>
            </a:endParaRPr>
          </a:p>
        </p:txBody>
      </p:sp>
      <p:sp>
        <p:nvSpPr>
          <p:cNvPr id="4" name="Content Placeholder 3">
            <a:extLst>
              <a:ext uri="{FF2B5EF4-FFF2-40B4-BE49-F238E27FC236}">
                <a16:creationId xmlns:a16="http://schemas.microsoft.com/office/drawing/2014/main" id="{130D2131-92C8-4162-88C9-F7CDBDDD8B6F}"/>
              </a:ext>
            </a:extLst>
          </p:cNvPr>
          <p:cNvSpPr>
            <a:spLocks noGrp="1"/>
          </p:cNvSpPr>
          <p:nvPr>
            <p:ph sz="half" idx="2"/>
          </p:nvPr>
        </p:nvSpPr>
        <p:spPr>
          <a:xfrm>
            <a:off x="6338315" y="2474259"/>
            <a:ext cx="4270247" cy="3657599"/>
          </a:xfrm>
        </p:spPr>
        <p:txBody>
          <a:bodyPr>
            <a:normAutofit fontScale="92500" lnSpcReduction="10000"/>
          </a:bodyPr>
          <a:lstStyle/>
          <a:p>
            <a:pPr marL="0" indent="0">
              <a:buNone/>
            </a:pPr>
            <a:r>
              <a:rPr lang="en-NZ" b="1" dirty="0">
                <a:solidFill>
                  <a:schemeClr val="accent2"/>
                </a:solidFill>
              </a:rPr>
              <a:t>Stop</a:t>
            </a:r>
          </a:p>
          <a:p>
            <a:r>
              <a:rPr lang="en-US" dirty="0">
                <a:solidFill>
                  <a:schemeClr val="accent2"/>
                </a:solidFill>
              </a:rPr>
              <a:t>two tutors a week is one too many</a:t>
            </a:r>
          </a:p>
          <a:p>
            <a:r>
              <a:rPr lang="en-NZ" dirty="0">
                <a:solidFill>
                  <a:schemeClr val="accent2"/>
                </a:solidFill>
              </a:rPr>
              <a:t>reporting is inadequate</a:t>
            </a:r>
          </a:p>
          <a:p>
            <a:pPr marL="0" indent="0">
              <a:buNone/>
            </a:pPr>
            <a:r>
              <a:rPr lang="en-US" b="1" dirty="0">
                <a:solidFill>
                  <a:schemeClr val="accent2"/>
                </a:solidFill>
              </a:rPr>
              <a:t>Develop</a:t>
            </a:r>
          </a:p>
          <a:p>
            <a:r>
              <a:rPr lang="en-US" dirty="0">
                <a:solidFill>
                  <a:schemeClr val="accent2"/>
                </a:solidFill>
              </a:rPr>
              <a:t>staff meetings, PLD, &amp; staff culture</a:t>
            </a:r>
          </a:p>
          <a:p>
            <a:r>
              <a:rPr lang="en-NZ" dirty="0">
                <a:solidFill>
                  <a:schemeClr val="accent2"/>
                </a:solidFill>
              </a:rPr>
              <a:t>mindfulness</a:t>
            </a:r>
          </a:p>
          <a:p>
            <a:r>
              <a:rPr lang="en-US" dirty="0">
                <a:solidFill>
                  <a:schemeClr val="accent2"/>
                </a:solidFill>
              </a:rPr>
              <a:t>better planning &amp; support for learning support classes</a:t>
            </a:r>
          </a:p>
          <a:p>
            <a:r>
              <a:rPr lang="en-US" dirty="0">
                <a:solidFill>
                  <a:schemeClr val="accent2"/>
                </a:solidFill>
              </a:rPr>
              <a:t>review of canteen food</a:t>
            </a:r>
          </a:p>
          <a:p>
            <a:r>
              <a:rPr lang="en-US" dirty="0">
                <a:solidFill>
                  <a:schemeClr val="accent2"/>
                </a:solidFill>
              </a:rPr>
              <a:t>IT opportunities</a:t>
            </a:r>
            <a:endParaRPr lang="en-NZ" dirty="0">
              <a:solidFill>
                <a:schemeClr val="accent2"/>
              </a:solidFill>
            </a:endParaRPr>
          </a:p>
        </p:txBody>
      </p:sp>
      <p:pic>
        <p:nvPicPr>
          <p:cNvPr id="5" name="Picture 4" descr="Related image">
            <a:extLst>
              <a:ext uri="{FF2B5EF4-FFF2-40B4-BE49-F238E27FC236}">
                <a16:creationId xmlns:a16="http://schemas.microsoft.com/office/drawing/2014/main" id="{06436E24-A6DA-4DE6-83DA-ED5D8D0CC8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87509" y="1006602"/>
            <a:ext cx="1104900" cy="1104900"/>
          </a:xfrm>
          <a:prstGeom prst="rect">
            <a:avLst/>
          </a:prstGeom>
          <a:noFill/>
          <a:ln>
            <a:noFill/>
          </a:ln>
        </p:spPr>
      </p:pic>
    </p:spTree>
    <p:extLst>
      <p:ext uri="{BB962C8B-B14F-4D97-AF65-F5344CB8AC3E}">
        <p14:creationId xmlns:p14="http://schemas.microsoft.com/office/powerpoint/2010/main" val="37458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DE64B5-B130-4757-BCEA-E4851533F1B9}"/>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endParaRPr lang="en-US" sz="2000" kern="1200">
              <a:solidFill>
                <a:schemeClr val="tx1">
                  <a:lumMod val="75000"/>
                  <a:lumOff val="25000"/>
                </a:schemeClr>
              </a:solidFill>
              <a:latin typeface="+mn-lt"/>
              <a:ea typeface="+mn-ea"/>
              <a:cs typeface="+mn-cs"/>
            </a:endParaRP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7E6C4-C187-49A6-A286-CC0B053E40DB}"/>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b="1" kern="1200" cap="all" spc="200" baseline="0">
                <a:solidFill>
                  <a:srgbClr val="262626"/>
                </a:solidFill>
                <a:latin typeface="+mj-lt"/>
                <a:ea typeface="+mj-ea"/>
                <a:cs typeface="+mj-cs"/>
              </a:rPr>
              <a:t>NBHS Leavers’ Data</a:t>
            </a:r>
            <a:endParaRPr lang="en-US" sz="5000" kern="1200" cap="all" spc="200" baseline="0">
              <a:solidFill>
                <a:srgbClr val="262626"/>
              </a:solidFill>
              <a:latin typeface="+mj-lt"/>
              <a:ea typeface="+mj-ea"/>
              <a:cs typeface="+mj-cs"/>
            </a:endParaRPr>
          </a:p>
        </p:txBody>
      </p:sp>
    </p:spTree>
    <p:extLst>
      <p:ext uri="{BB962C8B-B14F-4D97-AF65-F5344CB8AC3E}">
        <p14:creationId xmlns:p14="http://schemas.microsoft.com/office/powerpoint/2010/main" val="1085890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75651" y="409786"/>
            <a:ext cx="8204482" cy="6194215"/>
          </a:xfrm>
        </p:spPr>
        <p:txBody>
          <a:bodyPr>
            <a:normAutofit/>
          </a:bodyPr>
          <a:lstStyle/>
          <a:p>
            <a:pPr marL="45720" indent="0">
              <a:buNone/>
            </a:pPr>
            <a:r>
              <a:rPr lang="en-US" sz="2800" dirty="0">
                <a:solidFill>
                  <a:srgbClr val="FF0000"/>
                </a:solidFill>
                <a:latin typeface="Arial Rounded MT Bold"/>
                <a:cs typeface="Arial Rounded MT Bold"/>
              </a:rPr>
              <a:t>Putting Data Under the Microscope</a:t>
            </a:r>
          </a:p>
          <a:p>
            <a:pPr marL="45720" indent="0">
              <a:buNone/>
            </a:pPr>
            <a:endParaRPr lang="en-US" sz="1400" dirty="0">
              <a:solidFill>
                <a:srgbClr val="FF0000"/>
              </a:solidFill>
              <a:latin typeface="Arial Rounded MT Bold"/>
              <a:cs typeface="Arial Rounded MT Bold"/>
            </a:endParaRPr>
          </a:p>
          <a:p>
            <a:pPr marL="45720" indent="0">
              <a:buNone/>
            </a:pPr>
            <a:r>
              <a:rPr lang="en-US" sz="1400" dirty="0">
                <a:solidFill>
                  <a:srgbClr val="FF0000"/>
                </a:solidFill>
                <a:latin typeface="Arial Rounded MT Bold"/>
                <a:cs typeface="Arial Rounded MT Bold"/>
              </a:rPr>
              <a:t>  </a:t>
            </a:r>
            <a:r>
              <a:rPr lang="en-US" sz="1600" dirty="0">
                <a:solidFill>
                  <a:srgbClr val="FF0000"/>
                </a:solidFill>
                <a:latin typeface="Arial Rounded MT Bold"/>
                <a:cs typeface="Arial Rounded MT Bold"/>
              </a:rPr>
              <a:t>  </a:t>
            </a: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lvl="1">
              <a:buFont typeface="Wingdings" charset="2"/>
              <a:buChar char="ü"/>
            </a:pPr>
            <a:endParaRPr lang="en-US" sz="1500" dirty="0">
              <a:solidFill>
                <a:srgbClr val="FF0000"/>
              </a:solidFill>
              <a:latin typeface="Arial Narrow"/>
              <a:cs typeface="Arial Narrow"/>
            </a:endParaRPr>
          </a:p>
          <a:p>
            <a:pPr marL="45720" indent="0">
              <a:buNone/>
            </a:pPr>
            <a:endParaRPr lang="en-US" sz="1400" dirty="0">
              <a:solidFill>
                <a:srgbClr val="FF0000"/>
              </a:solidFill>
              <a:latin typeface="Arial Rounded MT Bold"/>
              <a:cs typeface="Arial Rounded MT Bold"/>
            </a:endParaRPr>
          </a:p>
          <a:p>
            <a:pPr marL="45720" indent="0">
              <a:buNone/>
            </a:pPr>
            <a:r>
              <a:rPr lang="en-US" sz="1400" dirty="0">
                <a:solidFill>
                  <a:srgbClr val="FF0000"/>
                </a:solidFill>
                <a:latin typeface="Arial Rounded MT Bold"/>
                <a:cs typeface="Arial Rounded MT Bold"/>
              </a:rPr>
              <a:t>  </a:t>
            </a:r>
          </a:p>
          <a:p>
            <a:pPr marL="45720" indent="0">
              <a:buNone/>
            </a:pPr>
            <a:endParaRPr lang="en-US" sz="1400" dirty="0">
              <a:solidFill>
                <a:srgbClr val="FF0000"/>
              </a:solidFill>
              <a:latin typeface="Arial Rounded MT Bold"/>
              <a:cs typeface="Arial Rounded MT Bold"/>
            </a:endParaRPr>
          </a:p>
          <a:p>
            <a:pPr marL="45720" indent="0">
              <a:buNone/>
            </a:pPr>
            <a:r>
              <a:rPr lang="en-US" sz="2000" b="1" dirty="0">
                <a:solidFill>
                  <a:srgbClr val="FF0000"/>
                </a:solidFill>
                <a:latin typeface="Arial Rounded MT Bold"/>
                <a:cs typeface="Arial Rounded MT Bold"/>
              </a:rPr>
              <a:t>What Happens Upstream</a:t>
            </a:r>
          </a:p>
          <a:p>
            <a:pPr marL="45720" indent="0">
              <a:buNone/>
            </a:pPr>
            <a:r>
              <a:rPr lang="en-US" sz="2000" b="1" dirty="0">
                <a:solidFill>
                  <a:srgbClr val="FF0000"/>
                </a:solidFill>
                <a:latin typeface="Arial Rounded MT Bold"/>
                <a:cs typeface="Arial Rounded MT Bold"/>
              </a:rPr>
              <a:t>Impacts on what Happens </a:t>
            </a:r>
          </a:p>
          <a:p>
            <a:pPr marL="45720" indent="0">
              <a:buNone/>
            </a:pPr>
            <a:r>
              <a:rPr lang="en-US" sz="2000" b="1" dirty="0">
                <a:solidFill>
                  <a:srgbClr val="FF0000"/>
                </a:solidFill>
                <a:latin typeface="Arial Rounded MT Bold"/>
                <a:cs typeface="Arial Rounded MT Bold"/>
              </a:rPr>
              <a:t>Downstream</a:t>
            </a:r>
          </a:p>
        </p:txBody>
      </p:sp>
      <p:sp>
        <p:nvSpPr>
          <p:cNvPr id="9" name="TextBox 8"/>
          <p:cNvSpPr txBox="1"/>
          <p:nvPr/>
        </p:nvSpPr>
        <p:spPr>
          <a:xfrm>
            <a:off x="3305922" y="2018373"/>
            <a:ext cx="2239004" cy="646331"/>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Up-stream Data</a:t>
            </a:r>
          </a:p>
          <a:p>
            <a:pPr algn="ctr"/>
            <a:r>
              <a:rPr lang="en-US" sz="1600" dirty="0">
                <a:solidFill>
                  <a:srgbClr val="FF0000"/>
                </a:solidFill>
                <a:latin typeface="Arial Rounded MT Bold"/>
                <a:cs typeface="Arial Rounded MT Bold"/>
              </a:rPr>
              <a:t>(Lead Indicator)</a:t>
            </a:r>
          </a:p>
        </p:txBody>
      </p:sp>
      <p:sp>
        <p:nvSpPr>
          <p:cNvPr id="10" name="TextBox 9"/>
          <p:cNvSpPr txBox="1"/>
          <p:nvPr/>
        </p:nvSpPr>
        <p:spPr>
          <a:xfrm>
            <a:off x="8394748" y="3686907"/>
            <a:ext cx="1862550" cy="954107"/>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Downstream Data</a:t>
            </a:r>
          </a:p>
          <a:p>
            <a:pPr algn="ctr"/>
            <a:r>
              <a:rPr lang="en-US" sz="1600" dirty="0">
                <a:solidFill>
                  <a:srgbClr val="FF0000"/>
                </a:solidFill>
                <a:latin typeface="Arial Rounded MT Bold"/>
                <a:cs typeface="Arial Rounded MT Bold"/>
              </a:rPr>
              <a:t>(Lag Indicator)</a:t>
            </a:r>
          </a:p>
        </p:txBody>
      </p:sp>
      <p:sp>
        <p:nvSpPr>
          <p:cNvPr id="4" name="Freeform 3"/>
          <p:cNvSpPr/>
          <p:nvPr/>
        </p:nvSpPr>
        <p:spPr>
          <a:xfrm>
            <a:off x="3060701" y="1231901"/>
            <a:ext cx="7467673" cy="2172223"/>
          </a:xfrm>
          <a:custGeom>
            <a:avLst/>
            <a:gdLst>
              <a:gd name="connsiteX0" fmla="*/ 0 w 7467673"/>
              <a:gd name="connsiteY0" fmla="*/ 1104900 h 2172223"/>
              <a:gd name="connsiteX1" fmla="*/ 0 w 7467673"/>
              <a:gd name="connsiteY1" fmla="*/ 1104900 h 2172223"/>
              <a:gd name="connsiteX2" fmla="*/ 50800 w 7467673"/>
              <a:gd name="connsiteY2" fmla="*/ 1206500 h 2172223"/>
              <a:gd name="connsiteX3" fmla="*/ 127000 w 7467673"/>
              <a:gd name="connsiteY3" fmla="*/ 1257300 h 2172223"/>
              <a:gd name="connsiteX4" fmla="*/ 165100 w 7467673"/>
              <a:gd name="connsiteY4" fmla="*/ 1295400 h 2172223"/>
              <a:gd name="connsiteX5" fmla="*/ 254000 w 7467673"/>
              <a:gd name="connsiteY5" fmla="*/ 1346200 h 2172223"/>
              <a:gd name="connsiteX6" fmla="*/ 330200 w 7467673"/>
              <a:gd name="connsiteY6" fmla="*/ 1409700 h 2172223"/>
              <a:gd name="connsiteX7" fmla="*/ 368300 w 7467673"/>
              <a:gd name="connsiteY7" fmla="*/ 1435100 h 2172223"/>
              <a:gd name="connsiteX8" fmla="*/ 482600 w 7467673"/>
              <a:gd name="connsiteY8" fmla="*/ 1485900 h 2172223"/>
              <a:gd name="connsiteX9" fmla="*/ 520700 w 7467673"/>
              <a:gd name="connsiteY9" fmla="*/ 1511300 h 2172223"/>
              <a:gd name="connsiteX10" fmla="*/ 558800 w 7467673"/>
              <a:gd name="connsiteY10" fmla="*/ 1524000 h 2172223"/>
              <a:gd name="connsiteX11" fmla="*/ 622300 w 7467673"/>
              <a:gd name="connsiteY11" fmla="*/ 1562100 h 2172223"/>
              <a:gd name="connsiteX12" fmla="*/ 698500 w 7467673"/>
              <a:gd name="connsiteY12" fmla="*/ 1587500 h 2172223"/>
              <a:gd name="connsiteX13" fmla="*/ 736600 w 7467673"/>
              <a:gd name="connsiteY13" fmla="*/ 1600200 h 2172223"/>
              <a:gd name="connsiteX14" fmla="*/ 774700 w 7467673"/>
              <a:gd name="connsiteY14" fmla="*/ 1612900 h 2172223"/>
              <a:gd name="connsiteX15" fmla="*/ 825500 w 7467673"/>
              <a:gd name="connsiteY15" fmla="*/ 1625600 h 2172223"/>
              <a:gd name="connsiteX16" fmla="*/ 901700 w 7467673"/>
              <a:gd name="connsiteY16" fmla="*/ 1689100 h 2172223"/>
              <a:gd name="connsiteX17" fmla="*/ 977900 w 7467673"/>
              <a:gd name="connsiteY17" fmla="*/ 1701800 h 2172223"/>
              <a:gd name="connsiteX18" fmla="*/ 1028700 w 7467673"/>
              <a:gd name="connsiteY18" fmla="*/ 1714500 h 2172223"/>
              <a:gd name="connsiteX19" fmla="*/ 1079500 w 7467673"/>
              <a:gd name="connsiteY19" fmla="*/ 1752600 h 2172223"/>
              <a:gd name="connsiteX20" fmla="*/ 1143000 w 7467673"/>
              <a:gd name="connsiteY20" fmla="*/ 1765300 h 2172223"/>
              <a:gd name="connsiteX21" fmla="*/ 1181100 w 7467673"/>
              <a:gd name="connsiteY21" fmla="*/ 1778000 h 2172223"/>
              <a:gd name="connsiteX22" fmla="*/ 1244600 w 7467673"/>
              <a:gd name="connsiteY22" fmla="*/ 1790700 h 2172223"/>
              <a:gd name="connsiteX23" fmla="*/ 1308100 w 7467673"/>
              <a:gd name="connsiteY23" fmla="*/ 1816100 h 2172223"/>
              <a:gd name="connsiteX24" fmla="*/ 1447800 w 7467673"/>
              <a:gd name="connsiteY24" fmla="*/ 1841500 h 2172223"/>
              <a:gd name="connsiteX25" fmla="*/ 1536700 w 7467673"/>
              <a:gd name="connsiteY25" fmla="*/ 1866900 h 2172223"/>
              <a:gd name="connsiteX26" fmla="*/ 1600200 w 7467673"/>
              <a:gd name="connsiteY26" fmla="*/ 1892300 h 2172223"/>
              <a:gd name="connsiteX27" fmla="*/ 1689100 w 7467673"/>
              <a:gd name="connsiteY27" fmla="*/ 1905000 h 2172223"/>
              <a:gd name="connsiteX28" fmla="*/ 1752600 w 7467673"/>
              <a:gd name="connsiteY28" fmla="*/ 1917700 h 2172223"/>
              <a:gd name="connsiteX29" fmla="*/ 1803400 w 7467673"/>
              <a:gd name="connsiteY29" fmla="*/ 1930400 h 2172223"/>
              <a:gd name="connsiteX30" fmla="*/ 1879600 w 7467673"/>
              <a:gd name="connsiteY30" fmla="*/ 1955800 h 2172223"/>
              <a:gd name="connsiteX31" fmla="*/ 2006600 w 7467673"/>
              <a:gd name="connsiteY31" fmla="*/ 1981200 h 2172223"/>
              <a:gd name="connsiteX32" fmla="*/ 2070100 w 7467673"/>
              <a:gd name="connsiteY32" fmla="*/ 1993900 h 2172223"/>
              <a:gd name="connsiteX33" fmla="*/ 2247900 w 7467673"/>
              <a:gd name="connsiteY33" fmla="*/ 2006600 h 2172223"/>
              <a:gd name="connsiteX34" fmla="*/ 2311400 w 7467673"/>
              <a:gd name="connsiteY34" fmla="*/ 2019300 h 2172223"/>
              <a:gd name="connsiteX35" fmla="*/ 2489200 w 7467673"/>
              <a:gd name="connsiteY35" fmla="*/ 2044700 h 2172223"/>
              <a:gd name="connsiteX36" fmla="*/ 2667000 w 7467673"/>
              <a:gd name="connsiteY36" fmla="*/ 2082800 h 2172223"/>
              <a:gd name="connsiteX37" fmla="*/ 2844800 w 7467673"/>
              <a:gd name="connsiteY37" fmla="*/ 2133600 h 2172223"/>
              <a:gd name="connsiteX38" fmla="*/ 3987800 w 7467673"/>
              <a:gd name="connsiteY38" fmla="*/ 2146300 h 2172223"/>
              <a:gd name="connsiteX39" fmla="*/ 4025900 w 7467673"/>
              <a:gd name="connsiteY39" fmla="*/ 2159000 h 2172223"/>
              <a:gd name="connsiteX40" fmla="*/ 4978400 w 7467673"/>
              <a:gd name="connsiteY40" fmla="*/ 2159000 h 2172223"/>
              <a:gd name="connsiteX41" fmla="*/ 5118100 w 7467673"/>
              <a:gd name="connsiteY41" fmla="*/ 2146300 h 2172223"/>
              <a:gd name="connsiteX42" fmla="*/ 5181600 w 7467673"/>
              <a:gd name="connsiteY42" fmla="*/ 2133600 h 2172223"/>
              <a:gd name="connsiteX43" fmla="*/ 6223000 w 7467673"/>
              <a:gd name="connsiteY43" fmla="*/ 2133600 h 2172223"/>
              <a:gd name="connsiteX44" fmla="*/ 6223000 w 7467673"/>
              <a:gd name="connsiteY44" fmla="*/ 2133600 h 2172223"/>
              <a:gd name="connsiteX45" fmla="*/ 6235700 w 7467673"/>
              <a:gd name="connsiteY45" fmla="*/ 2006600 h 2172223"/>
              <a:gd name="connsiteX46" fmla="*/ 6248400 w 7467673"/>
              <a:gd name="connsiteY46" fmla="*/ 1955800 h 2172223"/>
              <a:gd name="connsiteX47" fmla="*/ 6261100 w 7467673"/>
              <a:gd name="connsiteY47" fmla="*/ 1892300 h 2172223"/>
              <a:gd name="connsiteX48" fmla="*/ 6299200 w 7467673"/>
              <a:gd name="connsiteY48" fmla="*/ 1803400 h 2172223"/>
              <a:gd name="connsiteX49" fmla="*/ 6362700 w 7467673"/>
              <a:gd name="connsiteY49" fmla="*/ 1689100 h 2172223"/>
              <a:gd name="connsiteX50" fmla="*/ 6400800 w 7467673"/>
              <a:gd name="connsiteY50" fmla="*/ 1612900 h 2172223"/>
              <a:gd name="connsiteX51" fmla="*/ 6413500 w 7467673"/>
              <a:gd name="connsiteY51" fmla="*/ 1574800 h 2172223"/>
              <a:gd name="connsiteX52" fmla="*/ 6438900 w 7467673"/>
              <a:gd name="connsiteY52" fmla="*/ 1524000 h 2172223"/>
              <a:gd name="connsiteX53" fmla="*/ 6451600 w 7467673"/>
              <a:gd name="connsiteY53" fmla="*/ 1485900 h 2172223"/>
              <a:gd name="connsiteX54" fmla="*/ 6477000 w 7467673"/>
              <a:gd name="connsiteY54" fmla="*/ 1435100 h 2172223"/>
              <a:gd name="connsiteX55" fmla="*/ 6489700 w 7467673"/>
              <a:gd name="connsiteY55" fmla="*/ 1397000 h 2172223"/>
              <a:gd name="connsiteX56" fmla="*/ 6527800 w 7467673"/>
              <a:gd name="connsiteY56" fmla="*/ 1295400 h 2172223"/>
              <a:gd name="connsiteX57" fmla="*/ 6540500 w 7467673"/>
              <a:gd name="connsiteY57" fmla="*/ 1244600 h 2172223"/>
              <a:gd name="connsiteX58" fmla="*/ 6565900 w 7467673"/>
              <a:gd name="connsiteY58" fmla="*/ 1206500 h 2172223"/>
              <a:gd name="connsiteX59" fmla="*/ 6591300 w 7467673"/>
              <a:gd name="connsiteY59" fmla="*/ 1155700 h 2172223"/>
              <a:gd name="connsiteX60" fmla="*/ 6616700 w 7467673"/>
              <a:gd name="connsiteY60" fmla="*/ 1117600 h 2172223"/>
              <a:gd name="connsiteX61" fmla="*/ 6629400 w 7467673"/>
              <a:gd name="connsiteY61" fmla="*/ 1079500 h 2172223"/>
              <a:gd name="connsiteX62" fmla="*/ 6654800 w 7467673"/>
              <a:gd name="connsiteY62" fmla="*/ 1041400 h 2172223"/>
              <a:gd name="connsiteX63" fmla="*/ 6705600 w 7467673"/>
              <a:gd name="connsiteY63" fmla="*/ 939800 h 2172223"/>
              <a:gd name="connsiteX64" fmla="*/ 6731000 w 7467673"/>
              <a:gd name="connsiteY64" fmla="*/ 889000 h 2172223"/>
              <a:gd name="connsiteX65" fmla="*/ 6769100 w 7467673"/>
              <a:gd name="connsiteY65" fmla="*/ 825500 h 2172223"/>
              <a:gd name="connsiteX66" fmla="*/ 6807200 w 7467673"/>
              <a:gd name="connsiteY66" fmla="*/ 749300 h 2172223"/>
              <a:gd name="connsiteX67" fmla="*/ 6845300 w 7467673"/>
              <a:gd name="connsiteY67" fmla="*/ 723900 h 2172223"/>
              <a:gd name="connsiteX68" fmla="*/ 6870700 w 7467673"/>
              <a:gd name="connsiteY68" fmla="*/ 673100 h 2172223"/>
              <a:gd name="connsiteX69" fmla="*/ 6883400 w 7467673"/>
              <a:gd name="connsiteY69" fmla="*/ 635000 h 2172223"/>
              <a:gd name="connsiteX70" fmla="*/ 6997700 w 7467673"/>
              <a:gd name="connsiteY70" fmla="*/ 533400 h 2172223"/>
              <a:gd name="connsiteX71" fmla="*/ 7023100 w 7467673"/>
              <a:gd name="connsiteY71" fmla="*/ 495300 h 2172223"/>
              <a:gd name="connsiteX72" fmla="*/ 7035800 w 7467673"/>
              <a:gd name="connsiteY72" fmla="*/ 457200 h 2172223"/>
              <a:gd name="connsiteX73" fmla="*/ 7112000 w 7467673"/>
              <a:gd name="connsiteY73" fmla="*/ 393700 h 2172223"/>
              <a:gd name="connsiteX74" fmla="*/ 7150100 w 7467673"/>
              <a:gd name="connsiteY74" fmla="*/ 342900 h 2172223"/>
              <a:gd name="connsiteX75" fmla="*/ 7175500 w 7467673"/>
              <a:gd name="connsiteY75" fmla="*/ 304800 h 2172223"/>
              <a:gd name="connsiteX76" fmla="*/ 7213600 w 7467673"/>
              <a:gd name="connsiteY76" fmla="*/ 292100 h 2172223"/>
              <a:gd name="connsiteX77" fmla="*/ 7302500 w 7467673"/>
              <a:gd name="connsiteY77" fmla="*/ 190500 h 2172223"/>
              <a:gd name="connsiteX78" fmla="*/ 7327900 w 7467673"/>
              <a:gd name="connsiteY78" fmla="*/ 152400 h 2172223"/>
              <a:gd name="connsiteX79" fmla="*/ 7366000 w 7467673"/>
              <a:gd name="connsiteY79" fmla="*/ 139700 h 2172223"/>
              <a:gd name="connsiteX80" fmla="*/ 7416800 w 7467673"/>
              <a:gd name="connsiteY80" fmla="*/ 88900 h 2172223"/>
              <a:gd name="connsiteX81" fmla="*/ 7429500 w 7467673"/>
              <a:gd name="connsiteY81" fmla="*/ 38100 h 2172223"/>
              <a:gd name="connsiteX82" fmla="*/ 7467600 w 7467673"/>
              <a:gd name="connsiteY82" fmla="*/ 0 h 2172223"/>
              <a:gd name="connsiteX83" fmla="*/ 7467600 w 7467673"/>
              <a:gd name="connsiteY83" fmla="*/ 0 h 2172223"/>
              <a:gd name="connsiteX84" fmla="*/ 7442200 w 7467673"/>
              <a:gd name="connsiteY84" fmla="*/ 0 h 217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467673" h="2172223">
                <a:moveTo>
                  <a:pt x="0" y="1104900"/>
                </a:moveTo>
                <a:lnTo>
                  <a:pt x="0" y="1104900"/>
                </a:lnTo>
                <a:cubicBezTo>
                  <a:pt x="16933" y="1138767"/>
                  <a:pt x="26560" y="1177412"/>
                  <a:pt x="50800" y="1206500"/>
                </a:cubicBezTo>
                <a:cubicBezTo>
                  <a:pt x="70343" y="1229951"/>
                  <a:pt x="105414" y="1235714"/>
                  <a:pt x="127000" y="1257300"/>
                </a:cubicBezTo>
                <a:cubicBezTo>
                  <a:pt x="139700" y="1270000"/>
                  <a:pt x="151302" y="1283902"/>
                  <a:pt x="165100" y="1295400"/>
                </a:cubicBezTo>
                <a:cubicBezTo>
                  <a:pt x="198854" y="1323529"/>
                  <a:pt x="214476" y="1323615"/>
                  <a:pt x="254000" y="1346200"/>
                </a:cubicBezTo>
                <a:cubicBezTo>
                  <a:pt x="314197" y="1380598"/>
                  <a:pt x="272890" y="1361942"/>
                  <a:pt x="330200" y="1409700"/>
                </a:cubicBezTo>
                <a:cubicBezTo>
                  <a:pt x="341926" y="1419471"/>
                  <a:pt x="355048" y="1427527"/>
                  <a:pt x="368300" y="1435100"/>
                </a:cubicBezTo>
                <a:cubicBezTo>
                  <a:pt x="462564" y="1488965"/>
                  <a:pt x="373738" y="1431469"/>
                  <a:pt x="482600" y="1485900"/>
                </a:cubicBezTo>
                <a:cubicBezTo>
                  <a:pt x="496252" y="1492726"/>
                  <a:pt x="507048" y="1504474"/>
                  <a:pt x="520700" y="1511300"/>
                </a:cubicBezTo>
                <a:cubicBezTo>
                  <a:pt x="532674" y="1517287"/>
                  <a:pt x="546826" y="1518013"/>
                  <a:pt x="558800" y="1524000"/>
                </a:cubicBezTo>
                <a:cubicBezTo>
                  <a:pt x="580878" y="1535039"/>
                  <a:pt x="599828" y="1551886"/>
                  <a:pt x="622300" y="1562100"/>
                </a:cubicBezTo>
                <a:cubicBezTo>
                  <a:pt x="646674" y="1573179"/>
                  <a:pt x="673100" y="1579033"/>
                  <a:pt x="698500" y="1587500"/>
                </a:cubicBezTo>
                <a:lnTo>
                  <a:pt x="736600" y="1600200"/>
                </a:lnTo>
                <a:cubicBezTo>
                  <a:pt x="749300" y="1604433"/>
                  <a:pt x="761713" y="1609653"/>
                  <a:pt x="774700" y="1612900"/>
                </a:cubicBezTo>
                <a:lnTo>
                  <a:pt x="825500" y="1625600"/>
                </a:lnTo>
                <a:cubicBezTo>
                  <a:pt x="843185" y="1643285"/>
                  <a:pt x="875178" y="1680259"/>
                  <a:pt x="901700" y="1689100"/>
                </a:cubicBezTo>
                <a:cubicBezTo>
                  <a:pt x="926129" y="1697243"/>
                  <a:pt x="952650" y="1696750"/>
                  <a:pt x="977900" y="1701800"/>
                </a:cubicBezTo>
                <a:cubicBezTo>
                  <a:pt x="995016" y="1705223"/>
                  <a:pt x="1011767" y="1710267"/>
                  <a:pt x="1028700" y="1714500"/>
                </a:cubicBezTo>
                <a:cubicBezTo>
                  <a:pt x="1045633" y="1727200"/>
                  <a:pt x="1060158" y="1744003"/>
                  <a:pt x="1079500" y="1752600"/>
                </a:cubicBezTo>
                <a:cubicBezTo>
                  <a:pt x="1099225" y="1761367"/>
                  <a:pt x="1122059" y="1760065"/>
                  <a:pt x="1143000" y="1765300"/>
                </a:cubicBezTo>
                <a:cubicBezTo>
                  <a:pt x="1155987" y="1768547"/>
                  <a:pt x="1168113" y="1774753"/>
                  <a:pt x="1181100" y="1778000"/>
                </a:cubicBezTo>
                <a:cubicBezTo>
                  <a:pt x="1202041" y="1783235"/>
                  <a:pt x="1223925" y="1784497"/>
                  <a:pt x="1244600" y="1790700"/>
                </a:cubicBezTo>
                <a:cubicBezTo>
                  <a:pt x="1266436" y="1797251"/>
                  <a:pt x="1286264" y="1809549"/>
                  <a:pt x="1308100" y="1816100"/>
                </a:cubicBezTo>
                <a:cubicBezTo>
                  <a:pt x="1335342" y="1824273"/>
                  <a:pt x="1423683" y="1836677"/>
                  <a:pt x="1447800" y="1841500"/>
                </a:cubicBezTo>
                <a:cubicBezTo>
                  <a:pt x="1476394" y="1847219"/>
                  <a:pt x="1509033" y="1856525"/>
                  <a:pt x="1536700" y="1866900"/>
                </a:cubicBezTo>
                <a:cubicBezTo>
                  <a:pt x="1558046" y="1874905"/>
                  <a:pt x="1578083" y="1886771"/>
                  <a:pt x="1600200" y="1892300"/>
                </a:cubicBezTo>
                <a:cubicBezTo>
                  <a:pt x="1629240" y="1899560"/>
                  <a:pt x="1659573" y="1900079"/>
                  <a:pt x="1689100" y="1905000"/>
                </a:cubicBezTo>
                <a:cubicBezTo>
                  <a:pt x="1710392" y="1908549"/>
                  <a:pt x="1731528" y="1913017"/>
                  <a:pt x="1752600" y="1917700"/>
                </a:cubicBezTo>
                <a:cubicBezTo>
                  <a:pt x="1769639" y="1921486"/>
                  <a:pt x="1786682" y="1925384"/>
                  <a:pt x="1803400" y="1930400"/>
                </a:cubicBezTo>
                <a:cubicBezTo>
                  <a:pt x="1829045" y="1938093"/>
                  <a:pt x="1853346" y="1950549"/>
                  <a:pt x="1879600" y="1955800"/>
                </a:cubicBezTo>
                <a:lnTo>
                  <a:pt x="2006600" y="1981200"/>
                </a:lnTo>
                <a:cubicBezTo>
                  <a:pt x="2027767" y="1985433"/>
                  <a:pt x="2048569" y="1992362"/>
                  <a:pt x="2070100" y="1993900"/>
                </a:cubicBezTo>
                <a:lnTo>
                  <a:pt x="2247900" y="2006600"/>
                </a:lnTo>
                <a:cubicBezTo>
                  <a:pt x="2269067" y="2010833"/>
                  <a:pt x="2290031" y="2016247"/>
                  <a:pt x="2311400" y="2019300"/>
                </a:cubicBezTo>
                <a:cubicBezTo>
                  <a:pt x="2482914" y="2043802"/>
                  <a:pt x="2367973" y="2019179"/>
                  <a:pt x="2489200" y="2044700"/>
                </a:cubicBezTo>
                <a:cubicBezTo>
                  <a:pt x="2548512" y="2057187"/>
                  <a:pt x="2609498" y="2063633"/>
                  <a:pt x="2667000" y="2082800"/>
                </a:cubicBezTo>
                <a:cubicBezTo>
                  <a:pt x="2703777" y="2095059"/>
                  <a:pt x="2811807" y="2133233"/>
                  <a:pt x="2844800" y="2133600"/>
                </a:cubicBezTo>
                <a:lnTo>
                  <a:pt x="3987800" y="2146300"/>
                </a:lnTo>
                <a:cubicBezTo>
                  <a:pt x="4000500" y="2150533"/>
                  <a:pt x="4012556" y="2157932"/>
                  <a:pt x="4025900" y="2159000"/>
                </a:cubicBezTo>
                <a:cubicBezTo>
                  <a:pt x="4353521" y="2185210"/>
                  <a:pt x="4635615" y="2165468"/>
                  <a:pt x="4978400" y="2159000"/>
                </a:cubicBezTo>
                <a:cubicBezTo>
                  <a:pt x="5024967" y="2154767"/>
                  <a:pt x="5071702" y="2152100"/>
                  <a:pt x="5118100" y="2146300"/>
                </a:cubicBezTo>
                <a:cubicBezTo>
                  <a:pt x="5139519" y="2143623"/>
                  <a:pt x="5160016" y="2133848"/>
                  <a:pt x="5181600" y="2133600"/>
                </a:cubicBezTo>
                <a:cubicBezTo>
                  <a:pt x="5528710" y="2129610"/>
                  <a:pt x="5875867" y="2133600"/>
                  <a:pt x="6223000" y="2133600"/>
                </a:cubicBezTo>
                <a:lnTo>
                  <a:pt x="6223000" y="2133600"/>
                </a:lnTo>
                <a:cubicBezTo>
                  <a:pt x="6227233" y="2091267"/>
                  <a:pt x="6229683" y="2048717"/>
                  <a:pt x="6235700" y="2006600"/>
                </a:cubicBezTo>
                <a:cubicBezTo>
                  <a:pt x="6238168" y="1989321"/>
                  <a:pt x="6244614" y="1972839"/>
                  <a:pt x="6248400" y="1955800"/>
                </a:cubicBezTo>
                <a:cubicBezTo>
                  <a:pt x="6253083" y="1934728"/>
                  <a:pt x="6255865" y="1913241"/>
                  <a:pt x="6261100" y="1892300"/>
                </a:cubicBezTo>
                <a:cubicBezTo>
                  <a:pt x="6274727" y="1837792"/>
                  <a:pt x="6274969" y="1863977"/>
                  <a:pt x="6299200" y="1803400"/>
                </a:cubicBezTo>
                <a:cubicBezTo>
                  <a:pt x="6340639" y="1699801"/>
                  <a:pt x="6298718" y="1753082"/>
                  <a:pt x="6362700" y="1689100"/>
                </a:cubicBezTo>
                <a:cubicBezTo>
                  <a:pt x="6394622" y="1593335"/>
                  <a:pt x="6351561" y="1711377"/>
                  <a:pt x="6400800" y="1612900"/>
                </a:cubicBezTo>
                <a:cubicBezTo>
                  <a:pt x="6406787" y="1600926"/>
                  <a:pt x="6408227" y="1587105"/>
                  <a:pt x="6413500" y="1574800"/>
                </a:cubicBezTo>
                <a:cubicBezTo>
                  <a:pt x="6420958" y="1557399"/>
                  <a:pt x="6431442" y="1541401"/>
                  <a:pt x="6438900" y="1524000"/>
                </a:cubicBezTo>
                <a:cubicBezTo>
                  <a:pt x="6444173" y="1511695"/>
                  <a:pt x="6446327" y="1498205"/>
                  <a:pt x="6451600" y="1485900"/>
                </a:cubicBezTo>
                <a:cubicBezTo>
                  <a:pt x="6459058" y="1468499"/>
                  <a:pt x="6469542" y="1452501"/>
                  <a:pt x="6477000" y="1435100"/>
                </a:cubicBezTo>
                <a:cubicBezTo>
                  <a:pt x="6482273" y="1422795"/>
                  <a:pt x="6485000" y="1409535"/>
                  <a:pt x="6489700" y="1397000"/>
                </a:cubicBezTo>
                <a:cubicBezTo>
                  <a:pt x="6505804" y="1354057"/>
                  <a:pt x="6516269" y="1335757"/>
                  <a:pt x="6527800" y="1295400"/>
                </a:cubicBezTo>
                <a:cubicBezTo>
                  <a:pt x="6532595" y="1278617"/>
                  <a:pt x="6533624" y="1260643"/>
                  <a:pt x="6540500" y="1244600"/>
                </a:cubicBezTo>
                <a:cubicBezTo>
                  <a:pt x="6546513" y="1230571"/>
                  <a:pt x="6558327" y="1219752"/>
                  <a:pt x="6565900" y="1206500"/>
                </a:cubicBezTo>
                <a:cubicBezTo>
                  <a:pt x="6575293" y="1190062"/>
                  <a:pt x="6581907" y="1172138"/>
                  <a:pt x="6591300" y="1155700"/>
                </a:cubicBezTo>
                <a:cubicBezTo>
                  <a:pt x="6598873" y="1142448"/>
                  <a:pt x="6609874" y="1131252"/>
                  <a:pt x="6616700" y="1117600"/>
                </a:cubicBezTo>
                <a:cubicBezTo>
                  <a:pt x="6622687" y="1105626"/>
                  <a:pt x="6623413" y="1091474"/>
                  <a:pt x="6629400" y="1079500"/>
                </a:cubicBezTo>
                <a:cubicBezTo>
                  <a:pt x="6636226" y="1065848"/>
                  <a:pt x="6647491" y="1054800"/>
                  <a:pt x="6654800" y="1041400"/>
                </a:cubicBezTo>
                <a:cubicBezTo>
                  <a:pt x="6672931" y="1008159"/>
                  <a:pt x="6688667" y="973667"/>
                  <a:pt x="6705600" y="939800"/>
                </a:cubicBezTo>
                <a:cubicBezTo>
                  <a:pt x="6714067" y="922867"/>
                  <a:pt x="6721260" y="905234"/>
                  <a:pt x="6731000" y="889000"/>
                </a:cubicBezTo>
                <a:cubicBezTo>
                  <a:pt x="6743700" y="867833"/>
                  <a:pt x="6758061" y="847578"/>
                  <a:pt x="6769100" y="825500"/>
                </a:cubicBezTo>
                <a:cubicBezTo>
                  <a:pt x="6789758" y="784183"/>
                  <a:pt x="6770804" y="785696"/>
                  <a:pt x="6807200" y="749300"/>
                </a:cubicBezTo>
                <a:cubicBezTo>
                  <a:pt x="6817993" y="738507"/>
                  <a:pt x="6832600" y="732367"/>
                  <a:pt x="6845300" y="723900"/>
                </a:cubicBezTo>
                <a:cubicBezTo>
                  <a:pt x="6853767" y="706967"/>
                  <a:pt x="6863242" y="690501"/>
                  <a:pt x="6870700" y="673100"/>
                </a:cubicBezTo>
                <a:cubicBezTo>
                  <a:pt x="6875973" y="660795"/>
                  <a:pt x="6875181" y="645567"/>
                  <a:pt x="6883400" y="635000"/>
                </a:cubicBezTo>
                <a:cubicBezTo>
                  <a:pt x="6930242" y="574774"/>
                  <a:pt x="6946773" y="567352"/>
                  <a:pt x="6997700" y="533400"/>
                </a:cubicBezTo>
                <a:cubicBezTo>
                  <a:pt x="7006167" y="520700"/>
                  <a:pt x="7016274" y="508952"/>
                  <a:pt x="7023100" y="495300"/>
                </a:cubicBezTo>
                <a:cubicBezTo>
                  <a:pt x="7029087" y="483326"/>
                  <a:pt x="7028374" y="468339"/>
                  <a:pt x="7035800" y="457200"/>
                </a:cubicBezTo>
                <a:cubicBezTo>
                  <a:pt x="7077411" y="394783"/>
                  <a:pt x="7065144" y="440556"/>
                  <a:pt x="7112000" y="393700"/>
                </a:cubicBezTo>
                <a:cubicBezTo>
                  <a:pt x="7126967" y="378733"/>
                  <a:pt x="7137797" y="360124"/>
                  <a:pt x="7150100" y="342900"/>
                </a:cubicBezTo>
                <a:cubicBezTo>
                  <a:pt x="7158972" y="330480"/>
                  <a:pt x="7163581" y="314335"/>
                  <a:pt x="7175500" y="304800"/>
                </a:cubicBezTo>
                <a:cubicBezTo>
                  <a:pt x="7185953" y="296437"/>
                  <a:pt x="7200900" y="296333"/>
                  <a:pt x="7213600" y="292100"/>
                </a:cubicBezTo>
                <a:cubicBezTo>
                  <a:pt x="7272867" y="203200"/>
                  <a:pt x="7239000" y="232833"/>
                  <a:pt x="7302500" y="190500"/>
                </a:cubicBezTo>
                <a:cubicBezTo>
                  <a:pt x="7310967" y="177800"/>
                  <a:pt x="7315981" y="161935"/>
                  <a:pt x="7327900" y="152400"/>
                </a:cubicBezTo>
                <a:cubicBezTo>
                  <a:pt x="7338353" y="144037"/>
                  <a:pt x="7356534" y="149166"/>
                  <a:pt x="7366000" y="139700"/>
                </a:cubicBezTo>
                <a:cubicBezTo>
                  <a:pt x="7433733" y="71967"/>
                  <a:pt x="7315200" y="122767"/>
                  <a:pt x="7416800" y="88900"/>
                </a:cubicBezTo>
                <a:cubicBezTo>
                  <a:pt x="7421033" y="71967"/>
                  <a:pt x="7419818" y="52623"/>
                  <a:pt x="7429500" y="38100"/>
                </a:cubicBezTo>
                <a:cubicBezTo>
                  <a:pt x="7471122" y="-24334"/>
                  <a:pt x="7467600" y="37583"/>
                  <a:pt x="7467600" y="0"/>
                </a:cubicBezTo>
                <a:lnTo>
                  <a:pt x="7467600" y="0"/>
                </a:lnTo>
                <a:lnTo>
                  <a:pt x="744220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984500" y="2413000"/>
            <a:ext cx="5753100" cy="2771298"/>
          </a:xfrm>
          <a:custGeom>
            <a:avLst/>
            <a:gdLst>
              <a:gd name="connsiteX0" fmla="*/ 0 w 5753100"/>
              <a:gd name="connsiteY0" fmla="*/ 0 h 2771298"/>
              <a:gd name="connsiteX1" fmla="*/ 0 w 5753100"/>
              <a:gd name="connsiteY1" fmla="*/ 0 h 2771298"/>
              <a:gd name="connsiteX2" fmla="*/ 76200 w 5753100"/>
              <a:gd name="connsiteY2" fmla="*/ 88900 h 2771298"/>
              <a:gd name="connsiteX3" fmla="*/ 152400 w 5753100"/>
              <a:gd name="connsiteY3" fmla="*/ 139700 h 2771298"/>
              <a:gd name="connsiteX4" fmla="*/ 177800 w 5753100"/>
              <a:gd name="connsiteY4" fmla="*/ 177800 h 2771298"/>
              <a:gd name="connsiteX5" fmla="*/ 254000 w 5753100"/>
              <a:gd name="connsiteY5" fmla="*/ 203200 h 2771298"/>
              <a:gd name="connsiteX6" fmla="*/ 342900 w 5753100"/>
              <a:gd name="connsiteY6" fmla="*/ 254000 h 2771298"/>
              <a:gd name="connsiteX7" fmla="*/ 419100 w 5753100"/>
              <a:gd name="connsiteY7" fmla="*/ 304800 h 2771298"/>
              <a:gd name="connsiteX8" fmla="*/ 457200 w 5753100"/>
              <a:gd name="connsiteY8" fmla="*/ 330200 h 2771298"/>
              <a:gd name="connsiteX9" fmla="*/ 495300 w 5753100"/>
              <a:gd name="connsiteY9" fmla="*/ 368300 h 2771298"/>
              <a:gd name="connsiteX10" fmla="*/ 533400 w 5753100"/>
              <a:gd name="connsiteY10" fmla="*/ 393700 h 2771298"/>
              <a:gd name="connsiteX11" fmla="*/ 622300 w 5753100"/>
              <a:gd name="connsiteY11" fmla="*/ 457200 h 2771298"/>
              <a:gd name="connsiteX12" fmla="*/ 723900 w 5753100"/>
              <a:gd name="connsiteY12" fmla="*/ 546100 h 2771298"/>
              <a:gd name="connsiteX13" fmla="*/ 800100 w 5753100"/>
              <a:gd name="connsiteY13" fmla="*/ 596900 h 2771298"/>
              <a:gd name="connsiteX14" fmla="*/ 838200 w 5753100"/>
              <a:gd name="connsiteY14" fmla="*/ 622300 h 2771298"/>
              <a:gd name="connsiteX15" fmla="*/ 876300 w 5753100"/>
              <a:gd name="connsiteY15" fmla="*/ 635000 h 2771298"/>
              <a:gd name="connsiteX16" fmla="*/ 914400 w 5753100"/>
              <a:gd name="connsiteY16" fmla="*/ 660400 h 2771298"/>
              <a:gd name="connsiteX17" fmla="*/ 1041400 w 5753100"/>
              <a:gd name="connsiteY17" fmla="*/ 698500 h 2771298"/>
              <a:gd name="connsiteX18" fmla="*/ 1079500 w 5753100"/>
              <a:gd name="connsiteY18" fmla="*/ 723900 h 2771298"/>
              <a:gd name="connsiteX19" fmla="*/ 1155700 w 5753100"/>
              <a:gd name="connsiteY19" fmla="*/ 749300 h 2771298"/>
              <a:gd name="connsiteX20" fmla="*/ 1193800 w 5753100"/>
              <a:gd name="connsiteY20" fmla="*/ 762000 h 2771298"/>
              <a:gd name="connsiteX21" fmla="*/ 1320800 w 5753100"/>
              <a:gd name="connsiteY21" fmla="*/ 812800 h 2771298"/>
              <a:gd name="connsiteX22" fmla="*/ 1422400 w 5753100"/>
              <a:gd name="connsiteY22" fmla="*/ 838200 h 2771298"/>
              <a:gd name="connsiteX23" fmla="*/ 1536700 w 5753100"/>
              <a:gd name="connsiteY23" fmla="*/ 889000 h 2771298"/>
              <a:gd name="connsiteX24" fmla="*/ 1574800 w 5753100"/>
              <a:gd name="connsiteY24" fmla="*/ 927100 h 2771298"/>
              <a:gd name="connsiteX25" fmla="*/ 1663700 w 5753100"/>
              <a:gd name="connsiteY25" fmla="*/ 965200 h 2771298"/>
              <a:gd name="connsiteX26" fmla="*/ 1714500 w 5753100"/>
              <a:gd name="connsiteY26" fmla="*/ 977900 h 2771298"/>
              <a:gd name="connsiteX27" fmla="*/ 1828800 w 5753100"/>
              <a:gd name="connsiteY27" fmla="*/ 1016000 h 2771298"/>
              <a:gd name="connsiteX28" fmla="*/ 1866900 w 5753100"/>
              <a:gd name="connsiteY28" fmla="*/ 1028700 h 2771298"/>
              <a:gd name="connsiteX29" fmla="*/ 1943100 w 5753100"/>
              <a:gd name="connsiteY29" fmla="*/ 1041400 h 2771298"/>
              <a:gd name="connsiteX30" fmla="*/ 2133600 w 5753100"/>
              <a:gd name="connsiteY30" fmla="*/ 1066800 h 2771298"/>
              <a:gd name="connsiteX31" fmla="*/ 2171700 w 5753100"/>
              <a:gd name="connsiteY31" fmla="*/ 1079500 h 2771298"/>
              <a:gd name="connsiteX32" fmla="*/ 2260600 w 5753100"/>
              <a:gd name="connsiteY32" fmla="*/ 1104900 h 2771298"/>
              <a:gd name="connsiteX33" fmla="*/ 2362200 w 5753100"/>
              <a:gd name="connsiteY33" fmla="*/ 1155700 h 2771298"/>
              <a:gd name="connsiteX34" fmla="*/ 2451100 w 5753100"/>
              <a:gd name="connsiteY34" fmla="*/ 1206500 h 2771298"/>
              <a:gd name="connsiteX35" fmla="*/ 2527300 w 5753100"/>
              <a:gd name="connsiteY35" fmla="*/ 1257300 h 2771298"/>
              <a:gd name="connsiteX36" fmla="*/ 2603500 w 5753100"/>
              <a:gd name="connsiteY36" fmla="*/ 1282700 h 2771298"/>
              <a:gd name="connsiteX37" fmla="*/ 2641600 w 5753100"/>
              <a:gd name="connsiteY37" fmla="*/ 1295400 h 2771298"/>
              <a:gd name="connsiteX38" fmla="*/ 2692400 w 5753100"/>
              <a:gd name="connsiteY38" fmla="*/ 1320800 h 2771298"/>
              <a:gd name="connsiteX39" fmla="*/ 2730500 w 5753100"/>
              <a:gd name="connsiteY39" fmla="*/ 1333500 h 2771298"/>
              <a:gd name="connsiteX40" fmla="*/ 2895600 w 5753100"/>
              <a:gd name="connsiteY40" fmla="*/ 1397000 h 2771298"/>
              <a:gd name="connsiteX41" fmla="*/ 2933700 w 5753100"/>
              <a:gd name="connsiteY41" fmla="*/ 1422400 h 2771298"/>
              <a:gd name="connsiteX42" fmla="*/ 2997200 w 5753100"/>
              <a:gd name="connsiteY42" fmla="*/ 1435100 h 2771298"/>
              <a:gd name="connsiteX43" fmla="*/ 3048000 w 5753100"/>
              <a:gd name="connsiteY43" fmla="*/ 1447800 h 2771298"/>
              <a:gd name="connsiteX44" fmla="*/ 3124200 w 5753100"/>
              <a:gd name="connsiteY44" fmla="*/ 1473200 h 2771298"/>
              <a:gd name="connsiteX45" fmla="*/ 3365500 w 5753100"/>
              <a:gd name="connsiteY45" fmla="*/ 1498600 h 2771298"/>
              <a:gd name="connsiteX46" fmla="*/ 3454400 w 5753100"/>
              <a:gd name="connsiteY46" fmla="*/ 1511300 h 2771298"/>
              <a:gd name="connsiteX47" fmla="*/ 3708400 w 5753100"/>
              <a:gd name="connsiteY47" fmla="*/ 1524000 h 2771298"/>
              <a:gd name="connsiteX48" fmla="*/ 3810000 w 5753100"/>
              <a:gd name="connsiteY48" fmla="*/ 1549400 h 2771298"/>
              <a:gd name="connsiteX49" fmla="*/ 3848100 w 5753100"/>
              <a:gd name="connsiteY49" fmla="*/ 1587500 h 2771298"/>
              <a:gd name="connsiteX50" fmla="*/ 3987800 w 5753100"/>
              <a:gd name="connsiteY50" fmla="*/ 1600200 h 2771298"/>
              <a:gd name="connsiteX51" fmla="*/ 4102100 w 5753100"/>
              <a:gd name="connsiteY51" fmla="*/ 1625600 h 2771298"/>
              <a:gd name="connsiteX52" fmla="*/ 4229100 w 5753100"/>
              <a:gd name="connsiteY52" fmla="*/ 1676400 h 2771298"/>
              <a:gd name="connsiteX53" fmla="*/ 4267200 w 5753100"/>
              <a:gd name="connsiteY53" fmla="*/ 1689100 h 2771298"/>
              <a:gd name="connsiteX54" fmla="*/ 4368800 w 5753100"/>
              <a:gd name="connsiteY54" fmla="*/ 1739900 h 2771298"/>
              <a:gd name="connsiteX55" fmla="*/ 4419600 w 5753100"/>
              <a:gd name="connsiteY55" fmla="*/ 1765300 h 2771298"/>
              <a:gd name="connsiteX56" fmla="*/ 4521200 w 5753100"/>
              <a:gd name="connsiteY56" fmla="*/ 1828800 h 2771298"/>
              <a:gd name="connsiteX57" fmla="*/ 4622800 w 5753100"/>
              <a:gd name="connsiteY57" fmla="*/ 1854200 h 2771298"/>
              <a:gd name="connsiteX58" fmla="*/ 4711700 w 5753100"/>
              <a:gd name="connsiteY58" fmla="*/ 1892300 h 2771298"/>
              <a:gd name="connsiteX59" fmla="*/ 4813300 w 5753100"/>
              <a:gd name="connsiteY59" fmla="*/ 1930400 h 2771298"/>
              <a:gd name="connsiteX60" fmla="*/ 4889500 w 5753100"/>
              <a:gd name="connsiteY60" fmla="*/ 1955800 h 2771298"/>
              <a:gd name="connsiteX61" fmla="*/ 5016500 w 5753100"/>
              <a:gd name="connsiteY61" fmla="*/ 1981200 h 2771298"/>
              <a:gd name="connsiteX62" fmla="*/ 5092700 w 5753100"/>
              <a:gd name="connsiteY62" fmla="*/ 2006600 h 2771298"/>
              <a:gd name="connsiteX63" fmla="*/ 5143500 w 5753100"/>
              <a:gd name="connsiteY63" fmla="*/ 2019300 h 2771298"/>
              <a:gd name="connsiteX64" fmla="*/ 5219700 w 5753100"/>
              <a:gd name="connsiteY64" fmla="*/ 2044700 h 2771298"/>
              <a:gd name="connsiteX65" fmla="*/ 5245100 w 5753100"/>
              <a:gd name="connsiteY65" fmla="*/ 2082800 h 2771298"/>
              <a:gd name="connsiteX66" fmla="*/ 5283200 w 5753100"/>
              <a:gd name="connsiteY66" fmla="*/ 2095500 h 2771298"/>
              <a:gd name="connsiteX67" fmla="*/ 5359400 w 5753100"/>
              <a:gd name="connsiteY67" fmla="*/ 2146300 h 2771298"/>
              <a:gd name="connsiteX68" fmla="*/ 5397500 w 5753100"/>
              <a:gd name="connsiteY68" fmla="*/ 2171700 h 2771298"/>
              <a:gd name="connsiteX69" fmla="*/ 5435600 w 5753100"/>
              <a:gd name="connsiteY69" fmla="*/ 2197100 h 2771298"/>
              <a:gd name="connsiteX70" fmla="*/ 5473700 w 5753100"/>
              <a:gd name="connsiteY70" fmla="*/ 2209800 h 2771298"/>
              <a:gd name="connsiteX71" fmla="*/ 5511800 w 5753100"/>
              <a:gd name="connsiteY71" fmla="*/ 2235200 h 2771298"/>
              <a:gd name="connsiteX72" fmla="*/ 5651500 w 5753100"/>
              <a:gd name="connsiteY72" fmla="*/ 2273300 h 2771298"/>
              <a:gd name="connsiteX73" fmla="*/ 5753100 w 5753100"/>
              <a:gd name="connsiteY73" fmla="*/ 2311400 h 2771298"/>
              <a:gd name="connsiteX74" fmla="*/ 5753100 w 5753100"/>
              <a:gd name="connsiteY74" fmla="*/ 2311400 h 2771298"/>
              <a:gd name="connsiteX75" fmla="*/ 5715000 w 5753100"/>
              <a:gd name="connsiteY75" fmla="*/ 2413000 h 2771298"/>
              <a:gd name="connsiteX76" fmla="*/ 5664200 w 5753100"/>
              <a:gd name="connsiteY76" fmla="*/ 2489200 h 2771298"/>
              <a:gd name="connsiteX77" fmla="*/ 5638800 w 5753100"/>
              <a:gd name="connsiteY77" fmla="*/ 2679700 h 2771298"/>
              <a:gd name="connsiteX78" fmla="*/ 5626100 w 5753100"/>
              <a:gd name="connsiteY78" fmla="*/ 2730500 h 2771298"/>
              <a:gd name="connsiteX79" fmla="*/ 5613400 w 5753100"/>
              <a:gd name="connsiteY79" fmla="*/ 2768600 h 2771298"/>
              <a:gd name="connsiteX80" fmla="*/ 5613400 w 5753100"/>
              <a:gd name="connsiteY80" fmla="*/ 2667000 h 2771298"/>
              <a:gd name="connsiteX81" fmla="*/ 5613400 w 5753100"/>
              <a:gd name="connsiteY81" fmla="*/ 2667000 h 2771298"/>
              <a:gd name="connsiteX82" fmla="*/ 5613400 w 5753100"/>
              <a:gd name="connsiteY82" fmla="*/ 2667000 h 277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753100" h="2771298">
                <a:moveTo>
                  <a:pt x="0" y="0"/>
                </a:moveTo>
                <a:lnTo>
                  <a:pt x="0" y="0"/>
                </a:lnTo>
                <a:cubicBezTo>
                  <a:pt x="25400" y="29633"/>
                  <a:pt x="47429" y="62527"/>
                  <a:pt x="76200" y="88900"/>
                </a:cubicBezTo>
                <a:cubicBezTo>
                  <a:pt x="98703" y="109528"/>
                  <a:pt x="152400" y="139700"/>
                  <a:pt x="152400" y="139700"/>
                </a:cubicBezTo>
                <a:cubicBezTo>
                  <a:pt x="160867" y="152400"/>
                  <a:pt x="164857" y="169710"/>
                  <a:pt x="177800" y="177800"/>
                </a:cubicBezTo>
                <a:cubicBezTo>
                  <a:pt x="200504" y="191990"/>
                  <a:pt x="231723" y="188348"/>
                  <a:pt x="254000" y="203200"/>
                </a:cubicBezTo>
                <a:cubicBezTo>
                  <a:pt x="385797" y="291065"/>
                  <a:pt x="181770" y="157322"/>
                  <a:pt x="342900" y="254000"/>
                </a:cubicBezTo>
                <a:cubicBezTo>
                  <a:pt x="369077" y="269706"/>
                  <a:pt x="393700" y="287867"/>
                  <a:pt x="419100" y="304800"/>
                </a:cubicBezTo>
                <a:cubicBezTo>
                  <a:pt x="431800" y="313267"/>
                  <a:pt x="446407" y="319407"/>
                  <a:pt x="457200" y="330200"/>
                </a:cubicBezTo>
                <a:cubicBezTo>
                  <a:pt x="469900" y="342900"/>
                  <a:pt x="481502" y="356802"/>
                  <a:pt x="495300" y="368300"/>
                </a:cubicBezTo>
                <a:cubicBezTo>
                  <a:pt x="507026" y="378071"/>
                  <a:pt x="520980" y="384828"/>
                  <a:pt x="533400" y="393700"/>
                </a:cubicBezTo>
                <a:cubicBezTo>
                  <a:pt x="643669" y="472464"/>
                  <a:pt x="532510" y="397340"/>
                  <a:pt x="622300" y="457200"/>
                </a:cubicBezTo>
                <a:cubicBezTo>
                  <a:pt x="664633" y="520700"/>
                  <a:pt x="635000" y="486833"/>
                  <a:pt x="723900" y="546100"/>
                </a:cubicBezTo>
                <a:lnTo>
                  <a:pt x="800100" y="596900"/>
                </a:lnTo>
                <a:cubicBezTo>
                  <a:pt x="812800" y="605367"/>
                  <a:pt x="823720" y="617473"/>
                  <a:pt x="838200" y="622300"/>
                </a:cubicBezTo>
                <a:cubicBezTo>
                  <a:pt x="850900" y="626533"/>
                  <a:pt x="864326" y="629013"/>
                  <a:pt x="876300" y="635000"/>
                </a:cubicBezTo>
                <a:cubicBezTo>
                  <a:pt x="889952" y="641826"/>
                  <a:pt x="900452" y="654201"/>
                  <a:pt x="914400" y="660400"/>
                </a:cubicBezTo>
                <a:cubicBezTo>
                  <a:pt x="954154" y="678068"/>
                  <a:pt x="999180" y="687945"/>
                  <a:pt x="1041400" y="698500"/>
                </a:cubicBezTo>
                <a:cubicBezTo>
                  <a:pt x="1054100" y="706967"/>
                  <a:pt x="1065552" y="717701"/>
                  <a:pt x="1079500" y="723900"/>
                </a:cubicBezTo>
                <a:cubicBezTo>
                  <a:pt x="1103966" y="734774"/>
                  <a:pt x="1130300" y="740833"/>
                  <a:pt x="1155700" y="749300"/>
                </a:cubicBezTo>
                <a:cubicBezTo>
                  <a:pt x="1168400" y="753533"/>
                  <a:pt x="1181826" y="756013"/>
                  <a:pt x="1193800" y="762000"/>
                </a:cubicBezTo>
                <a:cubicBezTo>
                  <a:pt x="1246354" y="788277"/>
                  <a:pt x="1258026" y="797107"/>
                  <a:pt x="1320800" y="812800"/>
                </a:cubicBezTo>
                <a:cubicBezTo>
                  <a:pt x="1354667" y="821267"/>
                  <a:pt x="1389282" y="827161"/>
                  <a:pt x="1422400" y="838200"/>
                </a:cubicBezTo>
                <a:cubicBezTo>
                  <a:pt x="1477777" y="856659"/>
                  <a:pt x="1496448" y="855457"/>
                  <a:pt x="1536700" y="889000"/>
                </a:cubicBezTo>
                <a:cubicBezTo>
                  <a:pt x="1550498" y="900498"/>
                  <a:pt x="1560185" y="916661"/>
                  <a:pt x="1574800" y="927100"/>
                </a:cubicBezTo>
                <a:cubicBezTo>
                  <a:pt x="1597378" y="943227"/>
                  <a:pt x="1636062" y="957304"/>
                  <a:pt x="1663700" y="965200"/>
                </a:cubicBezTo>
                <a:cubicBezTo>
                  <a:pt x="1680483" y="969995"/>
                  <a:pt x="1697782" y="972884"/>
                  <a:pt x="1714500" y="977900"/>
                </a:cubicBezTo>
                <a:lnTo>
                  <a:pt x="1828800" y="1016000"/>
                </a:lnTo>
                <a:cubicBezTo>
                  <a:pt x="1841500" y="1020233"/>
                  <a:pt x="1853695" y="1026499"/>
                  <a:pt x="1866900" y="1028700"/>
                </a:cubicBezTo>
                <a:cubicBezTo>
                  <a:pt x="1892300" y="1032933"/>
                  <a:pt x="1917576" y="1037997"/>
                  <a:pt x="1943100" y="1041400"/>
                </a:cubicBezTo>
                <a:cubicBezTo>
                  <a:pt x="2011884" y="1050571"/>
                  <a:pt x="2067353" y="1052078"/>
                  <a:pt x="2133600" y="1066800"/>
                </a:cubicBezTo>
                <a:cubicBezTo>
                  <a:pt x="2146668" y="1069704"/>
                  <a:pt x="2158828" y="1075822"/>
                  <a:pt x="2171700" y="1079500"/>
                </a:cubicBezTo>
                <a:cubicBezTo>
                  <a:pt x="2283328" y="1111394"/>
                  <a:pt x="2169249" y="1074450"/>
                  <a:pt x="2260600" y="1104900"/>
                </a:cubicBezTo>
                <a:cubicBezTo>
                  <a:pt x="2354457" y="1198757"/>
                  <a:pt x="2232421" y="1090811"/>
                  <a:pt x="2362200" y="1155700"/>
                </a:cubicBezTo>
                <a:cubicBezTo>
                  <a:pt x="2513527" y="1231363"/>
                  <a:pt x="2284834" y="1164933"/>
                  <a:pt x="2451100" y="1206500"/>
                </a:cubicBezTo>
                <a:cubicBezTo>
                  <a:pt x="2476500" y="1223433"/>
                  <a:pt x="2498340" y="1247647"/>
                  <a:pt x="2527300" y="1257300"/>
                </a:cubicBezTo>
                <a:lnTo>
                  <a:pt x="2603500" y="1282700"/>
                </a:lnTo>
                <a:cubicBezTo>
                  <a:pt x="2616200" y="1286933"/>
                  <a:pt x="2629626" y="1289413"/>
                  <a:pt x="2641600" y="1295400"/>
                </a:cubicBezTo>
                <a:cubicBezTo>
                  <a:pt x="2658533" y="1303867"/>
                  <a:pt x="2674999" y="1313342"/>
                  <a:pt x="2692400" y="1320800"/>
                </a:cubicBezTo>
                <a:cubicBezTo>
                  <a:pt x="2704705" y="1326073"/>
                  <a:pt x="2718798" y="1326999"/>
                  <a:pt x="2730500" y="1333500"/>
                </a:cubicBezTo>
                <a:cubicBezTo>
                  <a:pt x="2858828" y="1404793"/>
                  <a:pt x="2749787" y="1376170"/>
                  <a:pt x="2895600" y="1397000"/>
                </a:cubicBezTo>
                <a:cubicBezTo>
                  <a:pt x="2908300" y="1405467"/>
                  <a:pt x="2919408" y="1417041"/>
                  <a:pt x="2933700" y="1422400"/>
                </a:cubicBezTo>
                <a:cubicBezTo>
                  <a:pt x="2953911" y="1429979"/>
                  <a:pt x="2976128" y="1430417"/>
                  <a:pt x="2997200" y="1435100"/>
                </a:cubicBezTo>
                <a:cubicBezTo>
                  <a:pt x="3014239" y="1438886"/>
                  <a:pt x="3031282" y="1442784"/>
                  <a:pt x="3048000" y="1447800"/>
                </a:cubicBezTo>
                <a:cubicBezTo>
                  <a:pt x="3073645" y="1455493"/>
                  <a:pt x="3098800" y="1464733"/>
                  <a:pt x="3124200" y="1473200"/>
                </a:cubicBezTo>
                <a:cubicBezTo>
                  <a:pt x="3226683" y="1507361"/>
                  <a:pt x="3148939" y="1485065"/>
                  <a:pt x="3365500" y="1498600"/>
                </a:cubicBezTo>
                <a:cubicBezTo>
                  <a:pt x="3395133" y="1502833"/>
                  <a:pt x="3424548" y="1509089"/>
                  <a:pt x="3454400" y="1511300"/>
                </a:cubicBezTo>
                <a:cubicBezTo>
                  <a:pt x="3538941" y="1517562"/>
                  <a:pt x="3624110" y="1514969"/>
                  <a:pt x="3708400" y="1524000"/>
                </a:cubicBezTo>
                <a:cubicBezTo>
                  <a:pt x="3743110" y="1527719"/>
                  <a:pt x="3810000" y="1549400"/>
                  <a:pt x="3810000" y="1549400"/>
                </a:cubicBezTo>
                <a:cubicBezTo>
                  <a:pt x="3822700" y="1562100"/>
                  <a:pt x="3830831" y="1582566"/>
                  <a:pt x="3848100" y="1587500"/>
                </a:cubicBezTo>
                <a:cubicBezTo>
                  <a:pt x="3893060" y="1600346"/>
                  <a:pt x="3941402" y="1594400"/>
                  <a:pt x="3987800" y="1600200"/>
                </a:cubicBezTo>
                <a:cubicBezTo>
                  <a:pt x="4008517" y="1602790"/>
                  <a:pt x="4078793" y="1618608"/>
                  <a:pt x="4102100" y="1625600"/>
                </a:cubicBezTo>
                <a:cubicBezTo>
                  <a:pt x="4230576" y="1664143"/>
                  <a:pt x="4130088" y="1633966"/>
                  <a:pt x="4229100" y="1676400"/>
                </a:cubicBezTo>
                <a:cubicBezTo>
                  <a:pt x="4241405" y="1681673"/>
                  <a:pt x="4255013" y="1683560"/>
                  <a:pt x="4267200" y="1689100"/>
                </a:cubicBezTo>
                <a:cubicBezTo>
                  <a:pt x="4301670" y="1704768"/>
                  <a:pt x="4334933" y="1722967"/>
                  <a:pt x="4368800" y="1739900"/>
                </a:cubicBezTo>
                <a:cubicBezTo>
                  <a:pt x="4385733" y="1748367"/>
                  <a:pt x="4404454" y="1753941"/>
                  <a:pt x="4419600" y="1765300"/>
                </a:cubicBezTo>
                <a:cubicBezTo>
                  <a:pt x="4454361" y="1791370"/>
                  <a:pt x="4479361" y="1814854"/>
                  <a:pt x="4521200" y="1828800"/>
                </a:cubicBezTo>
                <a:cubicBezTo>
                  <a:pt x="4564674" y="1843291"/>
                  <a:pt x="4584782" y="1835191"/>
                  <a:pt x="4622800" y="1854200"/>
                </a:cubicBezTo>
                <a:cubicBezTo>
                  <a:pt x="4710505" y="1898053"/>
                  <a:pt x="4605974" y="1865869"/>
                  <a:pt x="4711700" y="1892300"/>
                </a:cubicBezTo>
                <a:cubicBezTo>
                  <a:pt x="4778004" y="1936503"/>
                  <a:pt x="4720347" y="1905049"/>
                  <a:pt x="4813300" y="1930400"/>
                </a:cubicBezTo>
                <a:cubicBezTo>
                  <a:pt x="4839131" y="1937445"/>
                  <a:pt x="4863090" y="1951398"/>
                  <a:pt x="4889500" y="1955800"/>
                </a:cubicBezTo>
                <a:cubicBezTo>
                  <a:pt x="4940992" y="1964382"/>
                  <a:pt x="4969137" y="1966991"/>
                  <a:pt x="5016500" y="1981200"/>
                </a:cubicBezTo>
                <a:cubicBezTo>
                  <a:pt x="5042145" y="1988893"/>
                  <a:pt x="5066725" y="2000106"/>
                  <a:pt x="5092700" y="2006600"/>
                </a:cubicBezTo>
                <a:cubicBezTo>
                  <a:pt x="5109633" y="2010833"/>
                  <a:pt x="5126782" y="2014284"/>
                  <a:pt x="5143500" y="2019300"/>
                </a:cubicBezTo>
                <a:cubicBezTo>
                  <a:pt x="5169145" y="2026993"/>
                  <a:pt x="5219700" y="2044700"/>
                  <a:pt x="5219700" y="2044700"/>
                </a:cubicBezTo>
                <a:cubicBezTo>
                  <a:pt x="5228167" y="2057400"/>
                  <a:pt x="5233181" y="2073265"/>
                  <a:pt x="5245100" y="2082800"/>
                </a:cubicBezTo>
                <a:cubicBezTo>
                  <a:pt x="5255553" y="2091163"/>
                  <a:pt x="5271498" y="2088999"/>
                  <a:pt x="5283200" y="2095500"/>
                </a:cubicBezTo>
                <a:cubicBezTo>
                  <a:pt x="5309885" y="2110325"/>
                  <a:pt x="5334000" y="2129367"/>
                  <a:pt x="5359400" y="2146300"/>
                </a:cubicBezTo>
                <a:lnTo>
                  <a:pt x="5397500" y="2171700"/>
                </a:lnTo>
                <a:cubicBezTo>
                  <a:pt x="5410200" y="2180167"/>
                  <a:pt x="5421120" y="2192273"/>
                  <a:pt x="5435600" y="2197100"/>
                </a:cubicBezTo>
                <a:cubicBezTo>
                  <a:pt x="5448300" y="2201333"/>
                  <a:pt x="5461726" y="2203813"/>
                  <a:pt x="5473700" y="2209800"/>
                </a:cubicBezTo>
                <a:cubicBezTo>
                  <a:pt x="5487352" y="2216626"/>
                  <a:pt x="5497852" y="2229001"/>
                  <a:pt x="5511800" y="2235200"/>
                </a:cubicBezTo>
                <a:cubicBezTo>
                  <a:pt x="5593072" y="2271321"/>
                  <a:pt x="5574167" y="2252209"/>
                  <a:pt x="5651500" y="2273300"/>
                </a:cubicBezTo>
                <a:cubicBezTo>
                  <a:pt x="5713966" y="2290336"/>
                  <a:pt x="5711784" y="2290742"/>
                  <a:pt x="5753100" y="2311400"/>
                </a:cubicBezTo>
                <a:lnTo>
                  <a:pt x="5753100" y="2311400"/>
                </a:lnTo>
                <a:cubicBezTo>
                  <a:pt x="5740400" y="2345267"/>
                  <a:pt x="5731176" y="2380649"/>
                  <a:pt x="5715000" y="2413000"/>
                </a:cubicBezTo>
                <a:cubicBezTo>
                  <a:pt x="5701348" y="2440304"/>
                  <a:pt x="5664200" y="2489200"/>
                  <a:pt x="5664200" y="2489200"/>
                </a:cubicBezTo>
                <a:cubicBezTo>
                  <a:pt x="5655728" y="2565444"/>
                  <a:pt x="5653052" y="2608442"/>
                  <a:pt x="5638800" y="2679700"/>
                </a:cubicBezTo>
                <a:cubicBezTo>
                  <a:pt x="5635377" y="2696816"/>
                  <a:pt x="5630895" y="2713717"/>
                  <a:pt x="5626100" y="2730500"/>
                </a:cubicBezTo>
                <a:cubicBezTo>
                  <a:pt x="5622422" y="2743372"/>
                  <a:pt x="5616025" y="2781727"/>
                  <a:pt x="5613400" y="2768600"/>
                </a:cubicBezTo>
                <a:cubicBezTo>
                  <a:pt x="5606758" y="2735391"/>
                  <a:pt x="5613400" y="2700867"/>
                  <a:pt x="5613400" y="2667000"/>
                </a:cubicBezTo>
                <a:lnTo>
                  <a:pt x="5613400" y="2667000"/>
                </a:lnTo>
                <a:lnTo>
                  <a:pt x="5613400" y="26670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8432801" y="5130800"/>
            <a:ext cx="169333" cy="1473200"/>
          </a:xfrm>
          <a:custGeom>
            <a:avLst/>
            <a:gdLst>
              <a:gd name="connsiteX0" fmla="*/ 169333 w 169333"/>
              <a:gd name="connsiteY0" fmla="*/ 0 h 1473200"/>
              <a:gd name="connsiteX1" fmla="*/ 169333 w 169333"/>
              <a:gd name="connsiteY1" fmla="*/ 0 h 1473200"/>
              <a:gd name="connsiteX2" fmla="*/ 118533 w 169333"/>
              <a:gd name="connsiteY2" fmla="*/ 287867 h 1473200"/>
              <a:gd name="connsiteX3" fmla="*/ 84667 w 169333"/>
              <a:gd name="connsiteY3" fmla="*/ 575733 h 1473200"/>
              <a:gd name="connsiteX4" fmla="*/ 67733 w 169333"/>
              <a:gd name="connsiteY4" fmla="*/ 795867 h 1473200"/>
              <a:gd name="connsiteX5" fmla="*/ 33867 w 169333"/>
              <a:gd name="connsiteY5" fmla="*/ 897467 h 1473200"/>
              <a:gd name="connsiteX6" fmla="*/ 0 w 169333"/>
              <a:gd name="connsiteY6" fmla="*/ 1066800 h 1473200"/>
              <a:gd name="connsiteX7" fmla="*/ 16933 w 169333"/>
              <a:gd name="connsiteY7" fmla="*/ 1473200 h 1473200"/>
              <a:gd name="connsiteX8" fmla="*/ 16933 w 169333"/>
              <a:gd name="connsiteY8" fmla="*/ 1473200 h 1473200"/>
              <a:gd name="connsiteX9" fmla="*/ 16933 w 169333"/>
              <a:gd name="connsiteY9"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3" h="1473200">
                <a:moveTo>
                  <a:pt x="169333" y="0"/>
                </a:moveTo>
                <a:lnTo>
                  <a:pt x="169333" y="0"/>
                </a:lnTo>
                <a:cubicBezTo>
                  <a:pt x="135322" y="153050"/>
                  <a:pt x="133416" y="139041"/>
                  <a:pt x="118533" y="287867"/>
                </a:cubicBezTo>
                <a:cubicBezTo>
                  <a:pt x="91479" y="558403"/>
                  <a:pt x="118203" y="408051"/>
                  <a:pt x="84667" y="575733"/>
                </a:cubicBezTo>
                <a:cubicBezTo>
                  <a:pt x="79022" y="649111"/>
                  <a:pt x="79211" y="723173"/>
                  <a:pt x="67733" y="795867"/>
                </a:cubicBezTo>
                <a:cubicBezTo>
                  <a:pt x="62165" y="831129"/>
                  <a:pt x="42526" y="862834"/>
                  <a:pt x="33867" y="897467"/>
                </a:cubicBezTo>
                <a:cubicBezTo>
                  <a:pt x="8605" y="998509"/>
                  <a:pt x="20759" y="942244"/>
                  <a:pt x="0" y="1066800"/>
                </a:cubicBezTo>
                <a:cubicBezTo>
                  <a:pt x="17446" y="1450610"/>
                  <a:pt x="16933" y="1315027"/>
                  <a:pt x="16933" y="1473200"/>
                </a:cubicBezTo>
                <a:lnTo>
                  <a:pt x="16933" y="1473200"/>
                </a:lnTo>
                <a:lnTo>
                  <a:pt x="16933" y="1473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048001" y="1557867"/>
            <a:ext cx="2370667" cy="745066"/>
          </a:xfrm>
          <a:custGeom>
            <a:avLst/>
            <a:gdLst>
              <a:gd name="connsiteX0" fmla="*/ 0 w 2370667"/>
              <a:gd name="connsiteY0" fmla="*/ 745066 h 745066"/>
              <a:gd name="connsiteX1" fmla="*/ 0 w 2370667"/>
              <a:gd name="connsiteY1" fmla="*/ 745066 h 745066"/>
              <a:gd name="connsiteX2" fmla="*/ 67733 w 2370667"/>
              <a:gd name="connsiteY2" fmla="*/ 491066 h 745066"/>
              <a:gd name="connsiteX3" fmla="*/ 118533 w 2370667"/>
              <a:gd name="connsiteY3" fmla="*/ 440266 h 745066"/>
              <a:gd name="connsiteX4" fmla="*/ 321733 w 2370667"/>
              <a:gd name="connsiteY4" fmla="*/ 338666 h 745066"/>
              <a:gd name="connsiteX5" fmla="*/ 372533 w 2370667"/>
              <a:gd name="connsiteY5" fmla="*/ 321733 h 745066"/>
              <a:gd name="connsiteX6" fmla="*/ 389467 w 2370667"/>
              <a:gd name="connsiteY6" fmla="*/ 270933 h 745066"/>
              <a:gd name="connsiteX7" fmla="*/ 491067 w 2370667"/>
              <a:gd name="connsiteY7" fmla="*/ 186266 h 745066"/>
              <a:gd name="connsiteX8" fmla="*/ 660400 w 2370667"/>
              <a:gd name="connsiteY8" fmla="*/ 67733 h 745066"/>
              <a:gd name="connsiteX9" fmla="*/ 728133 w 2370667"/>
              <a:gd name="connsiteY9" fmla="*/ 50800 h 745066"/>
              <a:gd name="connsiteX10" fmla="*/ 778933 w 2370667"/>
              <a:gd name="connsiteY10" fmla="*/ 33866 h 745066"/>
              <a:gd name="connsiteX11" fmla="*/ 863600 w 2370667"/>
              <a:gd name="connsiteY11" fmla="*/ 16933 h 745066"/>
              <a:gd name="connsiteX12" fmla="*/ 931333 w 2370667"/>
              <a:gd name="connsiteY12" fmla="*/ 0 h 745066"/>
              <a:gd name="connsiteX13" fmla="*/ 1219200 w 2370667"/>
              <a:gd name="connsiteY13" fmla="*/ 16933 h 745066"/>
              <a:gd name="connsiteX14" fmla="*/ 1828800 w 2370667"/>
              <a:gd name="connsiteY14" fmla="*/ 33866 h 745066"/>
              <a:gd name="connsiteX15" fmla="*/ 1964267 w 2370667"/>
              <a:gd name="connsiteY15" fmla="*/ 84666 h 745066"/>
              <a:gd name="connsiteX16" fmla="*/ 2015067 w 2370667"/>
              <a:gd name="connsiteY16" fmla="*/ 101600 h 745066"/>
              <a:gd name="connsiteX17" fmla="*/ 2235200 w 2370667"/>
              <a:gd name="connsiteY17" fmla="*/ 84666 h 745066"/>
              <a:gd name="connsiteX18" fmla="*/ 2286000 w 2370667"/>
              <a:gd name="connsiteY18" fmla="*/ 50800 h 745066"/>
              <a:gd name="connsiteX19" fmla="*/ 2370667 w 2370667"/>
              <a:gd name="connsiteY19" fmla="*/ 33866 h 745066"/>
              <a:gd name="connsiteX20" fmla="*/ 2370667 w 2370667"/>
              <a:gd name="connsiteY20" fmla="*/ 33866 h 745066"/>
              <a:gd name="connsiteX21" fmla="*/ 2370667 w 2370667"/>
              <a:gd name="connsiteY21" fmla="*/ 33866 h 745066"/>
              <a:gd name="connsiteX22" fmla="*/ 2370667 w 2370667"/>
              <a:gd name="connsiteY22" fmla="*/ 33866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0667" h="745066">
                <a:moveTo>
                  <a:pt x="0" y="745066"/>
                </a:moveTo>
                <a:lnTo>
                  <a:pt x="0" y="745066"/>
                </a:lnTo>
                <a:cubicBezTo>
                  <a:pt x="24043" y="432496"/>
                  <a:pt x="-45836" y="585707"/>
                  <a:pt x="67733" y="491066"/>
                </a:cubicBezTo>
                <a:cubicBezTo>
                  <a:pt x="86130" y="475735"/>
                  <a:pt x="99630" y="454968"/>
                  <a:pt x="118533" y="440266"/>
                </a:cubicBezTo>
                <a:cubicBezTo>
                  <a:pt x="217009" y="363674"/>
                  <a:pt x="210311" y="375807"/>
                  <a:pt x="321733" y="338666"/>
                </a:cubicBezTo>
                <a:lnTo>
                  <a:pt x="372533" y="321733"/>
                </a:lnTo>
                <a:cubicBezTo>
                  <a:pt x="378178" y="304800"/>
                  <a:pt x="379566" y="285785"/>
                  <a:pt x="389467" y="270933"/>
                </a:cubicBezTo>
                <a:cubicBezTo>
                  <a:pt x="418217" y="227809"/>
                  <a:pt x="451311" y="214664"/>
                  <a:pt x="491067" y="186266"/>
                </a:cubicBezTo>
                <a:cubicBezTo>
                  <a:pt x="521244" y="164711"/>
                  <a:pt x="636443" y="73722"/>
                  <a:pt x="660400" y="67733"/>
                </a:cubicBezTo>
                <a:cubicBezTo>
                  <a:pt x="682978" y="62089"/>
                  <a:pt x="705756" y="57194"/>
                  <a:pt x="728133" y="50800"/>
                </a:cubicBezTo>
                <a:cubicBezTo>
                  <a:pt x="745296" y="45896"/>
                  <a:pt x="761617" y="38195"/>
                  <a:pt x="778933" y="33866"/>
                </a:cubicBezTo>
                <a:cubicBezTo>
                  <a:pt x="806855" y="26885"/>
                  <a:pt x="835504" y="23176"/>
                  <a:pt x="863600" y="16933"/>
                </a:cubicBezTo>
                <a:cubicBezTo>
                  <a:pt x="886318" y="11885"/>
                  <a:pt x="908755" y="5644"/>
                  <a:pt x="931333" y="0"/>
                </a:cubicBezTo>
                <a:cubicBezTo>
                  <a:pt x="1027289" y="5644"/>
                  <a:pt x="1123147" y="13308"/>
                  <a:pt x="1219200" y="16933"/>
                </a:cubicBezTo>
                <a:cubicBezTo>
                  <a:pt x="1422334" y="24598"/>
                  <a:pt x="1625775" y="23715"/>
                  <a:pt x="1828800" y="33866"/>
                </a:cubicBezTo>
                <a:cubicBezTo>
                  <a:pt x="1887699" y="36811"/>
                  <a:pt x="1911861" y="62207"/>
                  <a:pt x="1964267" y="84666"/>
                </a:cubicBezTo>
                <a:cubicBezTo>
                  <a:pt x="1980673" y="91697"/>
                  <a:pt x="1998134" y="95955"/>
                  <a:pt x="2015067" y="101600"/>
                </a:cubicBezTo>
                <a:cubicBezTo>
                  <a:pt x="2088445" y="95955"/>
                  <a:pt x="2162866" y="98229"/>
                  <a:pt x="2235200" y="84666"/>
                </a:cubicBezTo>
                <a:cubicBezTo>
                  <a:pt x="2255203" y="80916"/>
                  <a:pt x="2267797" y="59901"/>
                  <a:pt x="2286000" y="50800"/>
                </a:cubicBezTo>
                <a:cubicBezTo>
                  <a:pt x="2327008" y="30296"/>
                  <a:pt x="2331917" y="33866"/>
                  <a:pt x="2370667" y="33866"/>
                </a:cubicBezTo>
                <a:lnTo>
                  <a:pt x="2370667" y="33866"/>
                </a:lnTo>
                <a:lnTo>
                  <a:pt x="2370667" y="33866"/>
                </a:lnTo>
                <a:lnTo>
                  <a:pt x="2370667"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523068" y="1405467"/>
            <a:ext cx="848271" cy="541866"/>
          </a:xfrm>
          <a:custGeom>
            <a:avLst/>
            <a:gdLst>
              <a:gd name="connsiteX0" fmla="*/ 0 w 848271"/>
              <a:gd name="connsiteY0" fmla="*/ 0 h 541866"/>
              <a:gd name="connsiteX1" fmla="*/ 0 w 848271"/>
              <a:gd name="connsiteY1" fmla="*/ 0 h 541866"/>
              <a:gd name="connsiteX2" fmla="*/ 135466 w 848271"/>
              <a:gd name="connsiteY2" fmla="*/ 50800 h 541866"/>
              <a:gd name="connsiteX3" fmla="*/ 745066 w 848271"/>
              <a:gd name="connsiteY3" fmla="*/ 84666 h 541866"/>
              <a:gd name="connsiteX4" fmla="*/ 846666 w 848271"/>
              <a:gd name="connsiteY4" fmla="*/ 169333 h 541866"/>
              <a:gd name="connsiteX5" fmla="*/ 829733 w 848271"/>
              <a:gd name="connsiteY5" fmla="*/ 237066 h 541866"/>
              <a:gd name="connsiteX6" fmla="*/ 745066 w 848271"/>
              <a:gd name="connsiteY6" fmla="*/ 321733 h 541866"/>
              <a:gd name="connsiteX7" fmla="*/ 711200 w 848271"/>
              <a:gd name="connsiteY7" fmla="*/ 372533 h 541866"/>
              <a:gd name="connsiteX8" fmla="*/ 660400 w 848271"/>
              <a:gd name="connsiteY8" fmla="*/ 406400 h 541866"/>
              <a:gd name="connsiteX9" fmla="*/ 660400 w 848271"/>
              <a:gd name="connsiteY9" fmla="*/ 541866 h 541866"/>
              <a:gd name="connsiteX10" fmla="*/ 660400 w 848271"/>
              <a:gd name="connsiteY10" fmla="*/ 54186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271" h="541866">
                <a:moveTo>
                  <a:pt x="0" y="0"/>
                </a:moveTo>
                <a:lnTo>
                  <a:pt x="0" y="0"/>
                </a:lnTo>
                <a:lnTo>
                  <a:pt x="135466" y="50800"/>
                </a:lnTo>
                <a:cubicBezTo>
                  <a:pt x="342361" y="126035"/>
                  <a:pt x="384478" y="73739"/>
                  <a:pt x="745066" y="84666"/>
                </a:cubicBezTo>
                <a:cubicBezTo>
                  <a:pt x="766908" y="99227"/>
                  <a:pt x="838997" y="142490"/>
                  <a:pt x="846666" y="169333"/>
                </a:cubicBezTo>
                <a:cubicBezTo>
                  <a:pt x="853060" y="191710"/>
                  <a:pt x="838901" y="215675"/>
                  <a:pt x="829733" y="237066"/>
                </a:cubicBezTo>
                <a:cubicBezTo>
                  <a:pt x="807155" y="289747"/>
                  <a:pt x="790221" y="291629"/>
                  <a:pt x="745066" y="321733"/>
                </a:cubicBezTo>
                <a:cubicBezTo>
                  <a:pt x="733777" y="338666"/>
                  <a:pt x="725590" y="358142"/>
                  <a:pt x="711200" y="372533"/>
                </a:cubicBezTo>
                <a:cubicBezTo>
                  <a:pt x="696809" y="386924"/>
                  <a:pt x="666248" y="386907"/>
                  <a:pt x="660400" y="406400"/>
                </a:cubicBezTo>
                <a:cubicBezTo>
                  <a:pt x="647425" y="449651"/>
                  <a:pt x="660400" y="496711"/>
                  <a:pt x="660400" y="541866"/>
                </a:cubicBezTo>
                <a:lnTo>
                  <a:pt x="660400" y="541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370668" y="1794934"/>
            <a:ext cx="626533" cy="475907"/>
          </a:xfrm>
          <a:custGeom>
            <a:avLst/>
            <a:gdLst>
              <a:gd name="connsiteX0" fmla="*/ 0 w 626533"/>
              <a:gd name="connsiteY0" fmla="*/ 220134 h 475907"/>
              <a:gd name="connsiteX1" fmla="*/ 0 w 626533"/>
              <a:gd name="connsiteY1" fmla="*/ 220134 h 475907"/>
              <a:gd name="connsiteX2" fmla="*/ 152400 w 626533"/>
              <a:gd name="connsiteY2" fmla="*/ 152400 h 475907"/>
              <a:gd name="connsiteX3" fmla="*/ 237066 w 626533"/>
              <a:gd name="connsiteY3" fmla="*/ 135467 h 475907"/>
              <a:gd name="connsiteX4" fmla="*/ 287866 w 626533"/>
              <a:gd name="connsiteY4" fmla="*/ 118534 h 475907"/>
              <a:gd name="connsiteX5" fmla="*/ 406400 w 626533"/>
              <a:gd name="connsiteY5" fmla="*/ 50800 h 475907"/>
              <a:gd name="connsiteX6" fmla="*/ 508000 w 626533"/>
              <a:gd name="connsiteY6" fmla="*/ 0 h 475907"/>
              <a:gd name="connsiteX7" fmla="*/ 609600 w 626533"/>
              <a:gd name="connsiteY7" fmla="*/ 67734 h 475907"/>
              <a:gd name="connsiteX8" fmla="*/ 592666 w 626533"/>
              <a:gd name="connsiteY8" fmla="*/ 186267 h 475907"/>
              <a:gd name="connsiteX9" fmla="*/ 558800 w 626533"/>
              <a:gd name="connsiteY9" fmla="*/ 287867 h 475907"/>
              <a:gd name="connsiteX10" fmla="*/ 609600 w 626533"/>
              <a:gd name="connsiteY10" fmla="*/ 474134 h 475907"/>
              <a:gd name="connsiteX11" fmla="*/ 626533 w 626533"/>
              <a:gd name="connsiteY11" fmla="*/ 474134 h 475907"/>
              <a:gd name="connsiteX12" fmla="*/ 626533 w 626533"/>
              <a:gd name="connsiteY12" fmla="*/ 474134 h 4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533" h="475907">
                <a:moveTo>
                  <a:pt x="0" y="220134"/>
                </a:moveTo>
                <a:lnTo>
                  <a:pt x="0" y="220134"/>
                </a:lnTo>
                <a:cubicBezTo>
                  <a:pt x="50800" y="197556"/>
                  <a:pt x="100047" y="171098"/>
                  <a:pt x="152400" y="152400"/>
                </a:cubicBezTo>
                <a:cubicBezTo>
                  <a:pt x="179504" y="142720"/>
                  <a:pt x="209144" y="142447"/>
                  <a:pt x="237066" y="135467"/>
                </a:cubicBezTo>
                <a:cubicBezTo>
                  <a:pt x="254382" y="131138"/>
                  <a:pt x="270933" y="124178"/>
                  <a:pt x="287866" y="118534"/>
                </a:cubicBezTo>
                <a:cubicBezTo>
                  <a:pt x="451646" y="-4300"/>
                  <a:pt x="277113" y="115444"/>
                  <a:pt x="406400" y="50800"/>
                </a:cubicBezTo>
                <a:cubicBezTo>
                  <a:pt x="537703" y="-14852"/>
                  <a:pt x="380312" y="42564"/>
                  <a:pt x="508000" y="0"/>
                </a:cubicBezTo>
                <a:cubicBezTo>
                  <a:pt x="548844" y="10211"/>
                  <a:pt x="603603" y="7765"/>
                  <a:pt x="609600" y="67734"/>
                </a:cubicBezTo>
                <a:cubicBezTo>
                  <a:pt x="613571" y="107448"/>
                  <a:pt x="601641" y="147377"/>
                  <a:pt x="592666" y="186267"/>
                </a:cubicBezTo>
                <a:cubicBezTo>
                  <a:pt x="584639" y="221051"/>
                  <a:pt x="558800" y="287867"/>
                  <a:pt x="558800" y="287867"/>
                </a:cubicBezTo>
                <a:cubicBezTo>
                  <a:pt x="568817" y="368003"/>
                  <a:pt x="554712" y="419246"/>
                  <a:pt x="609600" y="474134"/>
                </a:cubicBezTo>
                <a:cubicBezTo>
                  <a:pt x="613591" y="478125"/>
                  <a:pt x="620889" y="474134"/>
                  <a:pt x="626533" y="474134"/>
                </a:cubicBezTo>
                <a:lnTo>
                  <a:pt x="626533" y="47413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032001" y="1591734"/>
            <a:ext cx="931333" cy="795867"/>
          </a:xfrm>
          <a:custGeom>
            <a:avLst/>
            <a:gdLst>
              <a:gd name="connsiteX0" fmla="*/ 0 w 931333"/>
              <a:gd name="connsiteY0" fmla="*/ 0 h 795867"/>
              <a:gd name="connsiteX1" fmla="*/ 0 w 931333"/>
              <a:gd name="connsiteY1" fmla="*/ 0 h 795867"/>
              <a:gd name="connsiteX2" fmla="*/ 50800 w 931333"/>
              <a:gd name="connsiteY2" fmla="*/ 135467 h 795867"/>
              <a:gd name="connsiteX3" fmla="*/ 0 w 931333"/>
              <a:gd name="connsiteY3" fmla="*/ 491067 h 795867"/>
              <a:gd name="connsiteX4" fmla="*/ 84667 w 931333"/>
              <a:gd name="connsiteY4" fmla="*/ 728134 h 795867"/>
              <a:gd name="connsiteX5" fmla="*/ 135467 w 931333"/>
              <a:gd name="connsiteY5" fmla="*/ 745067 h 795867"/>
              <a:gd name="connsiteX6" fmla="*/ 237067 w 931333"/>
              <a:gd name="connsiteY6" fmla="*/ 795867 h 795867"/>
              <a:gd name="connsiteX7" fmla="*/ 304800 w 931333"/>
              <a:gd name="connsiteY7" fmla="*/ 778934 h 795867"/>
              <a:gd name="connsiteX8" fmla="*/ 406400 w 931333"/>
              <a:gd name="connsiteY8" fmla="*/ 728134 h 795867"/>
              <a:gd name="connsiteX9" fmla="*/ 508000 w 931333"/>
              <a:gd name="connsiteY9" fmla="*/ 677334 h 795867"/>
              <a:gd name="connsiteX10" fmla="*/ 609600 w 931333"/>
              <a:gd name="connsiteY10" fmla="*/ 626534 h 795867"/>
              <a:gd name="connsiteX11" fmla="*/ 660400 w 931333"/>
              <a:gd name="connsiteY11" fmla="*/ 592667 h 795867"/>
              <a:gd name="connsiteX12" fmla="*/ 880533 w 931333"/>
              <a:gd name="connsiteY12" fmla="*/ 643467 h 795867"/>
              <a:gd name="connsiteX13" fmla="*/ 897467 w 931333"/>
              <a:gd name="connsiteY13" fmla="*/ 694267 h 795867"/>
              <a:gd name="connsiteX14" fmla="*/ 931333 w 931333"/>
              <a:gd name="connsiteY14" fmla="*/ 728134 h 795867"/>
              <a:gd name="connsiteX15" fmla="*/ 931333 w 931333"/>
              <a:gd name="connsiteY15" fmla="*/ 7281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333" h="795867">
                <a:moveTo>
                  <a:pt x="0" y="0"/>
                </a:moveTo>
                <a:lnTo>
                  <a:pt x="0" y="0"/>
                </a:lnTo>
                <a:cubicBezTo>
                  <a:pt x="16933" y="45156"/>
                  <a:pt x="47101" y="87383"/>
                  <a:pt x="50800" y="135467"/>
                </a:cubicBezTo>
                <a:cubicBezTo>
                  <a:pt x="71354" y="402664"/>
                  <a:pt x="82589" y="367185"/>
                  <a:pt x="0" y="491067"/>
                </a:cubicBezTo>
                <a:cubicBezTo>
                  <a:pt x="6163" y="540374"/>
                  <a:pt x="5838" y="701858"/>
                  <a:pt x="84667" y="728134"/>
                </a:cubicBezTo>
                <a:lnTo>
                  <a:pt x="135467" y="745067"/>
                </a:lnTo>
                <a:cubicBezTo>
                  <a:pt x="161152" y="762191"/>
                  <a:pt x="202012" y="795867"/>
                  <a:pt x="237067" y="795867"/>
                </a:cubicBezTo>
                <a:cubicBezTo>
                  <a:pt x="260340" y="795867"/>
                  <a:pt x="282222" y="784578"/>
                  <a:pt x="304800" y="778934"/>
                </a:cubicBezTo>
                <a:cubicBezTo>
                  <a:pt x="450386" y="681876"/>
                  <a:pt x="266186" y="798241"/>
                  <a:pt x="406400" y="728134"/>
                </a:cubicBezTo>
                <a:cubicBezTo>
                  <a:pt x="537703" y="662483"/>
                  <a:pt x="380313" y="719895"/>
                  <a:pt x="508000" y="677334"/>
                </a:cubicBezTo>
                <a:cubicBezTo>
                  <a:pt x="653586" y="580276"/>
                  <a:pt x="469386" y="696641"/>
                  <a:pt x="609600" y="626534"/>
                </a:cubicBezTo>
                <a:cubicBezTo>
                  <a:pt x="627803" y="617433"/>
                  <a:pt x="643467" y="603956"/>
                  <a:pt x="660400" y="592667"/>
                </a:cubicBezTo>
                <a:cubicBezTo>
                  <a:pt x="711430" y="597770"/>
                  <a:pt x="832243" y="583105"/>
                  <a:pt x="880533" y="643467"/>
                </a:cubicBezTo>
                <a:cubicBezTo>
                  <a:pt x="891683" y="657405"/>
                  <a:pt x="888284" y="678961"/>
                  <a:pt x="897467" y="694267"/>
                </a:cubicBezTo>
                <a:cubicBezTo>
                  <a:pt x="905681" y="707957"/>
                  <a:pt x="920044" y="716845"/>
                  <a:pt x="931333" y="728134"/>
                </a:cubicBezTo>
                <a:lnTo>
                  <a:pt x="931333" y="72813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727200" y="2302933"/>
            <a:ext cx="695180" cy="406450"/>
          </a:xfrm>
          <a:custGeom>
            <a:avLst/>
            <a:gdLst>
              <a:gd name="connsiteX0" fmla="*/ 0 w 695180"/>
              <a:gd name="connsiteY0" fmla="*/ 372534 h 406450"/>
              <a:gd name="connsiteX1" fmla="*/ 0 w 695180"/>
              <a:gd name="connsiteY1" fmla="*/ 372534 h 406450"/>
              <a:gd name="connsiteX2" fmla="*/ 152400 w 695180"/>
              <a:gd name="connsiteY2" fmla="*/ 389467 h 406450"/>
              <a:gd name="connsiteX3" fmla="*/ 220133 w 695180"/>
              <a:gd name="connsiteY3" fmla="*/ 406400 h 406450"/>
              <a:gd name="connsiteX4" fmla="*/ 541867 w 695180"/>
              <a:gd name="connsiteY4" fmla="*/ 372534 h 406450"/>
              <a:gd name="connsiteX5" fmla="*/ 609600 w 695180"/>
              <a:gd name="connsiteY5" fmla="*/ 270934 h 406450"/>
              <a:gd name="connsiteX6" fmla="*/ 643467 w 695180"/>
              <a:gd name="connsiteY6" fmla="*/ 101600 h 406450"/>
              <a:gd name="connsiteX7" fmla="*/ 694267 w 695180"/>
              <a:gd name="connsiteY7" fmla="*/ 0 h 406450"/>
              <a:gd name="connsiteX8" fmla="*/ 694267 w 695180"/>
              <a:gd name="connsiteY8" fmla="*/ 0 h 4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180" h="406450">
                <a:moveTo>
                  <a:pt x="0" y="372534"/>
                </a:moveTo>
                <a:lnTo>
                  <a:pt x="0" y="372534"/>
                </a:lnTo>
                <a:cubicBezTo>
                  <a:pt x="50800" y="378178"/>
                  <a:pt x="101882" y="381695"/>
                  <a:pt x="152400" y="389467"/>
                </a:cubicBezTo>
                <a:cubicBezTo>
                  <a:pt x="175402" y="393006"/>
                  <a:pt x="196882" y="407411"/>
                  <a:pt x="220133" y="406400"/>
                </a:cubicBezTo>
                <a:cubicBezTo>
                  <a:pt x="327868" y="401716"/>
                  <a:pt x="434622" y="383823"/>
                  <a:pt x="541867" y="372534"/>
                </a:cubicBezTo>
                <a:cubicBezTo>
                  <a:pt x="564445" y="338667"/>
                  <a:pt x="603844" y="311228"/>
                  <a:pt x="609600" y="270934"/>
                </a:cubicBezTo>
                <a:cubicBezTo>
                  <a:pt x="611035" y="260890"/>
                  <a:pt x="621971" y="133844"/>
                  <a:pt x="643467" y="101600"/>
                </a:cubicBezTo>
                <a:cubicBezTo>
                  <a:pt x="706241" y="7440"/>
                  <a:pt x="694267" y="96941"/>
                  <a:pt x="694267" y="0"/>
                </a:cubicBezTo>
                <a:lnTo>
                  <a:pt x="694267"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048933" y="2301212"/>
            <a:ext cx="931334" cy="1203989"/>
          </a:xfrm>
          <a:custGeom>
            <a:avLst/>
            <a:gdLst>
              <a:gd name="connsiteX0" fmla="*/ 931334 w 931334"/>
              <a:gd name="connsiteY0" fmla="*/ 120256 h 1203989"/>
              <a:gd name="connsiteX1" fmla="*/ 931334 w 931334"/>
              <a:gd name="connsiteY1" fmla="*/ 120256 h 1203989"/>
              <a:gd name="connsiteX2" fmla="*/ 795867 w 931334"/>
              <a:gd name="connsiteY2" fmla="*/ 18656 h 1203989"/>
              <a:gd name="connsiteX3" fmla="*/ 745067 w 931334"/>
              <a:gd name="connsiteY3" fmla="*/ 1722 h 1203989"/>
              <a:gd name="connsiteX4" fmla="*/ 711200 w 931334"/>
              <a:gd name="connsiteY4" fmla="*/ 52522 h 1203989"/>
              <a:gd name="connsiteX5" fmla="*/ 711200 w 931334"/>
              <a:gd name="connsiteY5" fmla="*/ 204922 h 1203989"/>
              <a:gd name="connsiteX6" fmla="*/ 643467 w 931334"/>
              <a:gd name="connsiteY6" fmla="*/ 458922 h 1203989"/>
              <a:gd name="connsiteX7" fmla="*/ 491067 w 931334"/>
              <a:gd name="connsiteY7" fmla="*/ 594389 h 1203989"/>
              <a:gd name="connsiteX8" fmla="*/ 389467 w 931334"/>
              <a:gd name="connsiteY8" fmla="*/ 628256 h 1203989"/>
              <a:gd name="connsiteX9" fmla="*/ 287867 w 931334"/>
              <a:gd name="connsiteY9" fmla="*/ 695989 h 1203989"/>
              <a:gd name="connsiteX10" fmla="*/ 270934 w 931334"/>
              <a:gd name="connsiteY10" fmla="*/ 746789 h 1203989"/>
              <a:gd name="connsiteX11" fmla="*/ 237067 w 931334"/>
              <a:gd name="connsiteY11" fmla="*/ 814522 h 1203989"/>
              <a:gd name="connsiteX12" fmla="*/ 186267 w 931334"/>
              <a:gd name="connsiteY12" fmla="*/ 933056 h 1203989"/>
              <a:gd name="connsiteX13" fmla="*/ 84667 w 931334"/>
              <a:gd name="connsiteY13" fmla="*/ 1034656 h 1203989"/>
              <a:gd name="connsiteX14" fmla="*/ 16934 w 931334"/>
              <a:gd name="connsiteY14" fmla="*/ 1136256 h 1203989"/>
              <a:gd name="connsiteX15" fmla="*/ 0 w 931334"/>
              <a:gd name="connsiteY15" fmla="*/ 1203989 h 1203989"/>
              <a:gd name="connsiteX16" fmla="*/ 0 w 931334"/>
              <a:gd name="connsiteY16" fmla="*/ 1203989 h 12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1334" h="1203989">
                <a:moveTo>
                  <a:pt x="931334" y="120256"/>
                </a:moveTo>
                <a:lnTo>
                  <a:pt x="931334" y="120256"/>
                </a:lnTo>
                <a:cubicBezTo>
                  <a:pt x="886178" y="86389"/>
                  <a:pt x="843487" y="48960"/>
                  <a:pt x="795867" y="18656"/>
                </a:cubicBezTo>
                <a:cubicBezTo>
                  <a:pt x="780808" y="9073"/>
                  <a:pt x="761640" y="-4907"/>
                  <a:pt x="745067" y="1722"/>
                </a:cubicBezTo>
                <a:cubicBezTo>
                  <a:pt x="726171" y="9280"/>
                  <a:pt x="722489" y="35589"/>
                  <a:pt x="711200" y="52522"/>
                </a:cubicBezTo>
                <a:cubicBezTo>
                  <a:pt x="666884" y="185472"/>
                  <a:pt x="723120" y="-9650"/>
                  <a:pt x="711200" y="204922"/>
                </a:cubicBezTo>
                <a:cubicBezTo>
                  <a:pt x="705845" y="301314"/>
                  <a:pt x="705983" y="388592"/>
                  <a:pt x="643467" y="458922"/>
                </a:cubicBezTo>
                <a:cubicBezTo>
                  <a:pt x="618443" y="487074"/>
                  <a:pt x="543064" y="571279"/>
                  <a:pt x="491067" y="594389"/>
                </a:cubicBezTo>
                <a:cubicBezTo>
                  <a:pt x="458445" y="608888"/>
                  <a:pt x="419170" y="608454"/>
                  <a:pt x="389467" y="628256"/>
                </a:cubicBezTo>
                <a:lnTo>
                  <a:pt x="287867" y="695989"/>
                </a:lnTo>
                <a:cubicBezTo>
                  <a:pt x="282223" y="712922"/>
                  <a:pt x="285786" y="736888"/>
                  <a:pt x="270934" y="746789"/>
                </a:cubicBezTo>
                <a:cubicBezTo>
                  <a:pt x="193067" y="798700"/>
                  <a:pt x="140720" y="718175"/>
                  <a:pt x="237067" y="814522"/>
                </a:cubicBezTo>
                <a:cubicBezTo>
                  <a:pt x="222175" y="874093"/>
                  <a:pt x="226943" y="887296"/>
                  <a:pt x="186267" y="933056"/>
                </a:cubicBezTo>
                <a:cubicBezTo>
                  <a:pt x="154447" y="968853"/>
                  <a:pt x="84667" y="1034656"/>
                  <a:pt x="84667" y="1034656"/>
                </a:cubicBezTo>
                <a:cubicBezTo>
                  <a:pt x="31801" y="1193257"/>
                  <a:pt x="118405" y="958685"/>
                  <a:pt x="16934" y="1136256"/>
                </a:cubicBezTo>
                <a:cubicBezTo>
                  <a:pt x="5387" y="1156462"/>
                  <a:pt x="0" y="1203989"/>
                  <a:pt x="0" y="1203989"/>
                </a:cubicBezTo>
                <a:lnTo>
                  <a:pt x="0" y="120398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36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blinds(horizontal)">
                                      <p:cBhvr>
                                        <p:cTn id="17" dur="500"/>
                                        <p:tgtEl>
                                          <p:spTgt spid="3">
                                            <p:txEl>
                                              <p:pRg st="11" end="1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blinds(horizontal)">
                                      <p:cBhvr>
                                        <p:cTn id="20" dur="500"/>
                                        <p:tgtEl>
                                          <p:spTgt spid="3">
                                            <p:txEl>
                                              <p:pRg st="12" end="1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blinds(horizontal)">
                                      <p:cBhvr>
                                        <p:cTn id="2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47409" y="409786"/>
            <a:ext cx="8204482" cy="6194215"/>
          </a:xfrm>
        </p:spPr>
        <p:txBody>
          <a:bodyPr>
            <a:normAutofit/>
          </a:bodyPr>
          <a:lstStyle/>
          <a:p>
            <a:pPr marL="45720" indent="0">
              <a:buNone/>
            </a:pPr>
            <a:endParaRPr lang="en-US" sz="1400" dirty="0">
              <a:solidFill>
                <a:srgbClr val="FF0000"/>
              </a:solidFill>
              <a:latin typeface="Arial Rounded MT Bold"/>
              <a:cs typeface="Arial Rounded MT Bold"/>
            </a:endParaRPr>
          </a:p>
          <a:p>
            <a:pPr marL="45720" indent="0">
              <a:buNone/>
            </a:pPr>
            <a:r>
              <a:rPr lang="en-US" sz="1400" dirty="0">
                <a:solidFill>
                  <a:srgbClr val="FF0000"/>
                </a:solidFill>
                <a:latin typeface="Arial Rounded MT Bold"/>
                <a:cs typeface="Arial Rounded MT Bold"/>
              </a:rPr>
              <a:t>  </a:t>
            </a:r>
            <a:r>
              <a:rPr lang="en-US" sz="1600" dirty="0">
                <a:solidFill>
                  <a:srgbClr val="FF0000"/>
                </a:solidFill>
                <a:latin typeface="Arial Rounded MT Bold"/>
                <a:cs typeface="Arial Rounded MT Bold"/>
              </a:rPr>
              <a:t>  </a:t>
            </a: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marL="45720" indent="0">
              <a:buNone/>
            </a:pPr>
            <a:endParaRPr lang="en-US" sz="1600" dirty="0">
              <a:solidFill>
                <a:srgbClr val="FF0000"/>
              </a:solidFill>
              <a:latin typeface="Arial Narrow"/>
              <a:cs typeface="Arial Narrow"/>
            </a:endParaRPr>
          </a:p>
          <a:p>
            <a:pPr lvl="1">
              <a:buFont typeface="Wingdings" charset="2"/>
              <a:buChar char="ü"/>
            </a:pPr>
            <a:endParaRPr lang="en-US" sz="1500" dirty="0">
              <a:solidFill>
                <a:srgbClr val="FF0000"/>
              </a:solidFill>
              <a:latin typeface="Arial Narrow"/>
              <a:cs typeface="Arial Narrow"/>
            </a:endParaRPr>
          </a:p>
          <a:p>
            <a:pPr marL="45720" indent="0">
              <a:buNone/>
            </a:pPr>
            <a:endParaRPr lang="en-US" sz="1400" dirty="0">
              <a:solidFill>
                <a:srgbClr val="FF0000"/>
              </a:solidFill>
              <a:latin typeface="Arial Rounded MT Bold"/>
              <a:cs typeface="Arial Rounded MT Bold"/>
            </a:endParaRPr>
          </a:p>
          <a:p>
            <a:pPr marL="45720" indent="0">
              <a:buNone/>
            </a:pPr>
            <a:r>
              <a:rPr lang="en-US" sz="1400" dirty="0">
                <a:solidFill>
                  <a:srgbClr val="FF0000"/>
                </a:solidFill>
                <a:latin typeface="Arial Rounded MT Bold"/>
                <a:cs typeface="Arial Rounded MT Bold"/>
              </a:rPr>
              <a:t>  </a:t>
            </a:r>
          </a:p>
          <a:p>
            <a:pPr marL="45720" indent="0">
              <a:buNone/>
            </a:pPr>
            <a:endParaRPr lang="en-US" sz="1400" dirty="0">
              <a:solidFill>
                <a:srgbClr val="FF0000"/>
              </a:solidFill>
              <a:latin typeface="Arial Rounded MT Bold"/>
              <a:cs typeface="Arial Rounded MT Bold"/>
            </a:endParaRPr>
          </a:p>
        </p:txBody>
      </p:sp>
      <p:sp>
        <p:nvSpPr>
          <p:cNvPr id="9" name="TextBox 8"/>
          <p:cNvSpPr txBox="1"/>
          <p:nvPr/>
        </p:nvSpPr>
        <p:spPr>
          <a:xfrm>
            <a:off x="5249333" y="1455178"/>
            <a:ext cx="2239004" cy="707886"/>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The Teacher (30%)</a:t>
            </a:r>
          </a:p>
        </p:txBody>
      </p:sp>
      <p:sp>
        <p:nvSpPr>
          <p:cNvPr id="10" name="TextBox 9"/>
          <p:cNvSpPr txBox="1"/>
          <p:nvPr/>
        </p:nvSpPr>
        <p:spPr>
          <a:xfrm>
            <a:off x="8178800" y="3686906"/>
            <a:ext cx="2273091" cy="1077218"/>
          </a:xfrm>
          <a:prstGeom prst="rect">
            <a:avLst/>
          </a:prstGeom>
          <a:noFill/>
        </p:spPr>
        <p:txBody>
          <a:bodyPr wrap="square" rtlCol="0">
            <a:spAutoFit/>
          </a:bodyPr>
          <a:lstStyle/>
          <a:p>
            <a:pPr algn="ctr"/>
            <a:r>
              <a:rPr lang="en-US" sz="2400" dirty="0">
                <a:solidFill>
                  <a:srgbClr val="FF0000"/>
                </a:solidFill>
                <a:latin typeface="Arial Rounded MT Bold"/>
                <a:cs typeface="Arial Rounded MT Bold"/>
              </a:rPr>
              <a:t>Student Achievement</a:t>
            </a:r>
          </a:p>
          <a:p>
            <a:pPr algn="ctr"/>
            <a:r>
              <a:rPr lang="en-US" sz="1600" dirty="0">
                <a:solidFill>
                  <a:srgbClr val="FF0000"/>
                </a:solidFill>
                <a:latin typeface="Arial Rounded MT Bold"/>
                <a:cs typeface="Arial Rounded MT Bold"/>
              </a:rPr>
              <a:t>(Lag Indicator)</a:t>
            </a:r>
          </a:p>
        </p:txBody>
      </p:sp>
      <p:sp>
        <p:nvSpPr>
          <p:cNvPr id="4" name="Freeform 3"/>
          <p:cNvSpPr/>
          <p:nvPr/>
        </p:nvSpPr>
        <p:spPr>
          <a:xfrm>
            <a:off x="3060701" y="1231901"/>
            <a:ext cx="7467673" cy="2172223"/>
          </a:xfrm>
          <a:custGeom>
            <a:avLst/>
            <a:gdLst>
              <a:gd name="connsiteX0" fmla="*/ 0 w 7467673"/>
              <a:gd name="connsiteY0" fmla="*/ 1104900 h 2172223"/>
              <a:gd name="connsiteX1" fmla="*/ 0 w 7467673"/>
              <a:gd name="connsiteY1" fmla="*/ 1104900 h 2172223"/>
              <a:gd name="connsiteX2" fmla="*/ 50800 w 7467673"/>
              <a:gd name="connsiteY2" fmla="*/ 1206500 h 2172223"/>
              <a:gd name="connsiteX3" fmla="*/ 127000 w 7467673"/>
              <a:gd name="connsiteY3" fmla="*/ 1257300 h 2172223"/>
              <a:gd name="connsiteX4" fmla="*/ 165100 w 7467673"/>
              <a:gd name="connsiteY4" fmla="*/ 1295400 h 2172223"/>
              <a:gd name="connsiteX5" fmla="*/ 254000 w 7467673"/>
              <a:gd name="connsiteY5" fmla="*/ 1346200 h 2172223"/>
              <a:gd name="connsiteX6" fmla="*/ 330200 w 7467673"/>
              <a:gd name="connsiteY6" fmla="*/ 1409700 h 2172223"/>
              <a:gd name="connsiteX7" fmla="*/ 368300 w 7467673"/>
              <a:gd name="connsiteY7" fmla="*/ 1435100 h 2172223"/>
              <a:gd name="connsiteX8" fmla="*/ 482600 w 7467673"/>
              <a:gd name="connsiteY8" fmla="*/ 1485900 h 2172223"/>
              <a:gd name="connsiteX9" fmla="*/ 520700 w 7467673"/>
              <a:gd name="connsiteY9" fmla="*/ 1511300 h 2172223"/>
              <a:gd name="connsiteX10" fmla="*/ 558800 w 7467673"/>
              <a:gd name="connsiteY10" fmla="*/ 1524000 h 2172223"/>
              <a:gd name="connsiteX11" fmla="*/ 622300 w 7467673"/>
              <a:gd name="connsiteY11" fmla="*/ 1562100 h 2172223"/>
              <a:gd name="connsiteX12" fmla="*/ 698500 w 7467673"/>
              <a:gd name="connsiteY12" fmla="*/ 1587500 h 2172223"/>
              <a:gd name="connsiteX13" fmla="*/ 736600 w 7467673"/>
              <a:gd name="connsiteY13" fmla="*/ 1600200 h 2172223"/>
              <a:gd name="connsiteX14" fmla="*/ 774700 w 7467673"/>
              <a:gd name="connsiteY14" fmla="*/ 1612900 h 2172223"/>
              <a:gd name="connsiteX15" fmla="*/ 825500 w 7467673"/>
              <a:gd name="connsiteY15" fmla="*/ 1625600 h 2172223"/>
              <a:gd name="connsiteX16" fmla="*/ 901700 w 7467673"/>
              <a:gd name="connsiteY16" fmla="*/ 1689100 h 2172223"/>
              <a:gd name="connsiteX17" fmla="*/ 977900 w 7467673"/>
              <a:gd name="connsiteY17" fmla="*/ 1701800 h 2172223"/>
              <a:gd name="connsiteX18" fmla="*/ 1028700 w 7467673"/>
              <a:gd name="connsiteY18" fmla="*/ 1714500 h 2172223"/>
              <a:gd name="connsiteX19" fmla="*/ 1079500 w 7467673"/>
              <a:gd name="connsiteY19" fmla="*/ 1752600 h 2172223"/>
              <a:gd name="connsiteX20" fmla="*/ 1143000 w 7467673"/>
              <a:gd name="connsiteY20" fmla="*/ 1765300 h 2172223"/>
              <a:gd name="connsiteX21" fmla="*/ 1181100 w 7467673"/>
              <a:gd name="connsiteY21" fmla="*/ 1778000 h 2172223"/>
              <a:gd name="connsiteX22" fmla="*/ 1244600 w 7467673"/>
              <a:gd name="connsiteY22" fmla="*/ 1790700 h 2172223"/>
              <a:gd name="connsiteX23" fmla="*/ 1308100 w 7467673"/>
              <a:gd name="connsiteY23" fmla="*/ 1816100 h 2172223"/>
              <a:gd name="connsiteX24" fmla="*/ 1447800 w 7467673"/>
              <a:gd name="connsiteY24" fmla="*/ 1841500 h 2172223"/>
              <a:gd name="connsiteX25" fmla="*/ 1536700 w 7467673"/>
              <a:gd name="connsiteY25" fmla="*/ 1866900 h 2172223"/>
              <a:gd name="connsiteX26" fmla="*/ 1600200 w 7467673"/>
              <a:gd name="connsiteY26" fmla="*/ 1892300 h 2172223"/>
              <a:gd name="connsiteX27" fmla="*/ 1689100 w 7467673"/>
              <a:gd name="connsiteY27" fmla="*/ 1905000 h 2172223"/>
              <a:gd name="connsiteX28" fmla="*/ 1752600 w 7467673"/>
              <a:gd name="connsiteY28" fmla="*/ 1917700 h 2172223"/>
              <a:gd name="connsiteX29" fmla="*/ 1803400 w 7467673"/>
              <a:gd name="connsiteY29" fmla="*/ 1930400 h 2172223"/>
              <a:gd name="connsiteX30" fmla="*/ 1879600 w 7467673"/>
              <a:gd name="connsiteY30" fmla="*/ 1955800 h 2172223"/>
              <a:gd name="connsiteX31" fmla="*/ 2006600 w 7467673"/>
              <a:gd name="connsiteY31" fmla="*/ 1981200 h 2172223"/>
              <a:gd name="connsiteX32" fmla="*/ 2070100 w 7467673"/>
              <a:gd name="connsiteY32" fmla="*/ 1993900 h 2172223"/>
              <a:gd name="connsiteX33" fmla="*/ 2247900 w 7467673"/>
              <a:gd name="connsiteY33" fmla="*/ 2006600 h 2172223"/>
              <a:gd name="connsiteX34" fmla="*/ 2311400 w 7467673"/>
              <a:gd name="connsiteY34" fmla="*/ 2019300 h 2172223"/>
              <a:gd name="connsiteX35" fmla="*/ 2489200 w 7467673"/>
              <a:gd name="connsiteY35" fmla="*/ 2044700 h 2172223"/>
              <a:gd name="connsiteX36" fmla="*/ 2667000 w 7467673"/>
              <a:gd name="connsiteY36" fmla="*/ 2082800 h 2172223"/>
              <a:gd name="connsiteX37" fmla="*/ 2844800 w 7467673"/>
              <a:gd name="connsiteY37" fmla="*/ 2133600 h 2172223"/>
              <a:gd name="connsiteX38" fmla="*/ 3987800 w 7467673"/>
              <a:gd name="connsiteY38" fmla="*/ 2146300 h 2172223"/>
              <a:gd name="connsiteX39" fmla="*/ 4025900 w 7467673"/>
              <a:gd name="connsiteY39" fmla="*/ 2159000 h 2172223"/>
              <a:gd name="connsiteX40" fmla="*/ 4978400 w 7467673"/>
              <a:gd name="connsiteY40" fmla="*/ 2159000 h 2172223"/>
              <a:gd name="connsiteX41" fmla="*/ 5118100 w 7467673"/>
              <a:gd name="connsiteY41" fmla="*/ 2146300 h 2172223"/>
              <a:gd name="connsiteX42" fmla="*/ 5181600 w 7467673"/>
              <a:gd name="connsiteY42" fmla="*/ 2133600 h 2172223"/>
              <a:gd name="connsiteX43" fmla="*/ 6223000 w 7467673"/>
              <a:gd name="connsiteY43" fmla="*/ 2133600 h 2172223"/>
              <a:gd name="connsiteX44" fmla="*/ 6223000 w 7467673"/>
              <a:gd name="connsiteY44" fmla="*/ 2133600 h 2172223"/>
              <a:gd name="connsiteX45" fmla="*/ 6235700 w 7467673"/>
              <a:gd name="connsiteY45" fmla="*/ 2006600 h 2172223"/>
              <a:gd name="connsiteX46" fmla="*/ 6248400 w 7467673"/>
              <a:gd name="connsiteY46" fmla="*/ 1955800 h 2172223"/>
              <a:gd name="connsiteX47" fmla="*/ 6261100 w 7467673"/>
              <a:gd name="connsiteY47" fmla="*/ 1892300 h 2172223"/>
              <a:gd name="connsiteX48" fmla="*/ 6299200 w 7467673"/>
              <a:gd name="connsiteY48" fmla="*/ 1803400 h 2172223"/>
              <a:gd name="connsiteX49" fmla="*/ 6362700 w 7467673"/>
              <a:gd name="connsiteY49" fmla="*/ 1689100 h 2172223"/>
              <a:gd name="connsiteX50" fmla="*/ 6400800 w 7467673"/>
              <a:gd name="connsiteY50" fmla="*/ 1612900 h 2172223"/>
              <a:gd name="connsiteX51" fmla="*/ 6413500 w 7467673"/>
              <a:gd name="connsiteY51" fmla="*/ 1574800 h 2172223"/>
              <a:gd name="connsiteX52" fmla="*/ 6438900 w 7467673"/>
              <a:gd name="connsiteY52" fmla="*/ 1524000 h 2172223"/>
              <a:gd name="connsiteX53" fmla="*/ 6451600 w 7467673"/>
              <a:gd name="connsiteY53" fmla="*/ 1485900 h 2172223"/>
              <a:gd name="connsiteX54" fmla="*/ 6477000 w 7467673"/>
              <a:gd name="connsiteY54" fmla="*/ 1435100 h 2172223"/>
              <a:gd name="connsiteX55" fmla="*/ 6489700 w 7467673"/>
              <a:gd name="connsiteY55" fmla="*/ 1397000 h 2172223"/>
              <a:gd name="connsiteX56" fmla="*/ 6527800 w 7467673"/>
              <a:gd name="connsiteY56" fmla="*/ 1295400 h 2172223"/>
              <a:gd name="connsiteX57" fmla="*/ 6540500 w 7467673"/>
              <a:gd name="connsiteY57" fmla="*/ 1244600 h 2172223"/>
              <a:gd name="connsiteX58" fmla="*/ 6565900 w 7467673"/>
              <a:gd name="connsiteY58" fmla="*/ 1206500 h 2172223"/>
              <a:gd name="connsiteX59" fmla="*/ 6591300 w 7467673"/>
              <a:gd name="connsiteY59" fmla="*/ 1155700 h 2172223"/>
              <a:gd name="connsiteX60" fmla="*/ 6616700 w 7467673"/>
              <a:gd name="connsiteY60" fmla="*/ 1117600 h 2172223"/>
              <a:gd name="connsiteX61" fmla="*/ 6629400 w 7467673"/>
              <a:gd name="connsiteY61" fmla="*/ 1079500 h 2172223"/>
              <a:gd name="connsiteX62" fmla="*/ 6654800 w 7467673"/>
              <a:gd name="connsiteY62" fmla="*/ 1041400 h 2172223"/>
              <a:gd name="connsiteX63" fmla="*/ 6705600 w 7467673"/>
              <a:gd name="connsiteY63" fmla="*/ 939800 h 2172223"/>
              <a:gd name="connsiteX64" fmla="*/ 6731000 w 7467673"/>
              <a:gd name="connsiteY64" fmla="*/ 889000 h 2172223"/>
              <a:gd name="connsiteX65" fmla="*/ 6769100 w 7467673"/>
              <a:gd name="connsiteY65" fmla="*/ 825500 h 2172223"/>
              <a:gd name="connsiteX66" fmla="*/ 6807200 w 7467673"/>
              <a:gd name="connsiteY66" fmla="*/ 749300 h 2172223"/>
              <a:gd name="connsiteX67" fmla="*/ 6845300 w 7467673"/>
              <a:gd name="connsiteY67" fmla="*/ 723900 h 2172223"/>
              <a:gd name="connsiteX68" fmla="*/ 6870700 w 7467673"/>
              <a:gd name="connsiteY68" fmla="*/ 673100 h 2172223"/>
              <a:gd name="connsiteX69" fmla="*/ 6883400 w 7467673"/>
              <a:gd name="connsiteY69" fmla="*/ 635000 h 2172223"/>
              <a:gd name="connsiteX70" fmla="*/ 6997700 w 7467673"/>
              <a:gd name="connsiteY70" fmla="*/ 533400 h 2172223"/>
              <a:gd name="connsiteX71" fmla="*/ 7023100 w 7467673"/>
              <a:gd name="connsiteY71" fmla="*/ 495300 h 2172223"/>
              <a:gd name="connsiteX72" fmla="*/ 7035800 w 7467673"/>
              <a:gd name="connsiteY72" fmla="*/ 457200 h 2172223"/>
              <a:gd name="connsiteX73" fmla="*/ 7112000 w 7467673"/>
              <a:gd name="connsiteY73" fmla="*/ 393700 h 2172223"/>
              <a:gd name="connsiteX74" fmla="*/ 7150100 w 7467673"/>
              <a:gd name="connsiteY74" fmla="*/ 342900 h 2172223"/>
              <a:gd name="connsiteX75" fmla="*/ 7175500 w 7467673"/>
              <a:gd name="connsiteY75" fmla="*/ 304800 h 2172223"/>
              <a:gd name="connsiteX76" fmla="*/ 7213600 w 7467673"/>
              <a:gd name="connsiteY76" fmla="*/ 292100 h 2172223"/>
              <a:gd name="connsiteX77" fmla="*/ 7302500 w 7467673"/>
              <a:gd name="connsiteY77" fmla="*/ 190500 h 2172223"/>
              <a:gd name="connsiteX78" fmla="*/ 7327900 w 7467673"/>
              <a:gd name="connsiteY78" fmla="*/ 152400 h 2172223"/>
              <a:gd name="connsiteX79" fmla="*/ 7366000 w 7467673"/>
              <a:gd name="connsiteY79" fmla="*/ 139700 h 2172223"/>
              <a:gd name="connsiteX80" fmla="*/ 7416800 w 7467673"/>
              <a:gd name="connsiteY80" fmla="*/ 88900 h 2172223"/>
              <a:gd name="connsiteX81" fmla="*/ 7429500 w 7467673"/>
              <a:gd name="connsiteY81" fmla="*/ 38100 h 2172223"/>
              <a:gd name="connsiteX82" fmla="*/ 7467600 w 7467673"/>
              <a:gd name="connsiteY82" fmla="*/ 0 h 2172223"/>
              <a:gd name="connsiteX83" fmla="*/ 7467600 w 7467673"/>
              <a:gd name="connsiteY83" fmla="*/ 0 h 2172223"/>
              <a:gd name="connsiteX84" fmla="*/ 7442200 w 7467673"/>
              <a:gd name="connsiteY84" fmla="*/ 0 h 217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467673" h="2172223">
                <a:moveTo>
                  <a:pt x="0" y="1104900"/>
                </a:moveTo>
                <a:lnTo>
                  <a:pt x="0" y="1104900"/>
                </a:lnTo>
                <a:cubicBezTo>
                  <a:pt x="16933" y="1138767"/>
                  <a:pt x="26560" y="1177412"/>
                  <a:pt x="50800" y="1206500"/>
                </a:cubicBezTo>
                <a:cubicBezTo>
                  <a:pt x="70343" y="1229951"/>
                  <a:pt x="105414" y="1235714"/>
                  <a:pt x="127000" y="1257300"/>
                </a:cubicBezTo>
                <a:cubicBezTo>
                  <a:pt x="139700" y="1270000"/>
                  <a:pt x="151302" y="1283902"/>
                  <a:pt x="165100" y="1295400"/>
                </a:cubicBezTo>
                <a:cubicBezTo>
                  <a:pt x="198854" y="1323529"/>
                  <a:pt x="214476" y="1323615"/>
                  <a:pt x="254000" y="1346200"/>
                </a:cubicBezTo>
                <a:cubicBezTo>
                  <a:pt x="314197" y="1380598"/>
                  <a:pt x="272890" y="1361942"/>
                  <a:pt x="330200" y="1409700"/>
                </a:cubicBezTo>
                <a:cubicBezTo>
                  <a:pt x="341926" y="1419471"/>
                  <a:pt x="355048" y="1427527"/>
                  <a:pt x="368300" y="1435100"/>
                </a:cubicBezTo>
                <a:cubicBezTo>
                  <a:pt x="462564" y="1488965"/>
                  <a:pt x="373738" y="1431469"/>
                  <a:pt x="482600" y="1485900"/>
                </a:cubicBezTo>
                <a:cubicBezTo>
                  <a:pt x="496252" y="1492726"/>
                  <a:pt x="507048" y="1504474"/>
                  <a:pt x="520700" y="1511300"/>
                </a:cubicBezTo>
                <a:cubicBezTo>
                  <a:pt x="532674" y="1517287"/>
                  <a:pt x="546826" y="1518013"/>
                  <a:pt x="558800" y="1524000"/>
                </a:cubicBezTo>
                <a:cubicBezTo>
                  <a:pt x="580878" y="1535039"/>
                  <a:pt x="599828" y="1551886"/>
                  <a:pt x="622300" y="1562100"/>
                </a:cubicBezTo>
                <a:cubicBezTo>
                  <a:pt x="646674" y="1573179"/>
                  <a:pt x="673100" y="1579033"/>
                  <a:pt x="698500" y="1587500"/>
                </a:cubicBezTo>
                <a:lnTo>
                  <a:pt x="736600" y="1600200"/>
                </a:lnTo>
                <a:cubicBezTo>
                  <a:pt x="749300" y="1604433"/>
                  <a:pt x="761713" y="1609653"/>
                  <a:pt x="774700" y="1612900"/>
                </a:cubicBezTo>
                <a:lnTo>
                  <a:pt x="825500" y="1625600"/>
                </a:lnTo>
                <a:cubicBezTo>
                  <a:pt x="843185" y="1643285"/>
                  <a:pt x="875178" y="1680259"/>
                  <a:pt x="901700" y="1689100"/>
                </a:cubicBezTo>
                <a:cubicBezTo>
                  <a:pt x="926129" y="1697243"/>
                  <a:pt x="952650" y="1696750"/>
                  <a:pt x="977900" y="1701800"/>
                </a:cubicBezTo>
                <a:cubicBezTo>
                  <a:pt x="995016" y="1705223"/>
                  <a:pt x="1011767" y="1710267"/>
                  <a:pt x="1028700" y="1714500"/>
                </a:cubicBezTo>
                <a:cubicBezTo>
                  <a:pt x="1045633" y="1727200"/>
                  <a:pt x="1060158" y="1744003"/>
                  <a:pt x="1079500" y="1752600"/>
                </a:cubicBezTo>
                <a:cubicBezTo>
                  <a:pt x="1099225" y="1761367"/>
                  <a:pt x="1122059" y="1760065"/>
                  <a:pt x="1143000" y="1765300"/>
                </a:cubicBezTo>
                <a:cubicBezTo>
                  <a:pt x="1155987" y="1768547"/>
                  <a:pt x="1168113" y="1774753"/>
                  <a:pt x="1181100" y="1778000"/>
                </a:cubicBezTo>
                <a:cubicBezTo>
                  <a:pt x="1202041" y="1783235"/>
                  <a:pt x="1223925" y="1784497"/>
                  <a:pt x="1244600" y="1790700"/>
                </a:cubicBezTo>
                <a:cubicBezTo>
                  <a:pt x="1266436" y="1797251"/>
                  <a:pt x="1286264" y="1809549"/>
                  <a:pt x="1308100" y="1816100"/>
                </a:cubicBezTo>
                <a:cubicBezTo>
                  <a:pt x="1335342" y="1824273"/>
                  <a:pt x="1423683" y="1836677"/>
                  <a:pt x="1447800" y="1841500"/>
                </a:cubicBezTo>
                <a:cubicBezTo>
                  <a:pt x="1476394" y="1847219"/>
                  <a:pt x="1509033" y="1856525"/>
                  <a:pt x="1536700" y="1866900"/>
                </a:cubicBezTo>
                <a:cubicBezTo>
                  <a:pt x="1558046" y="1874905"/>
                  <a:pt x="1578083" y="1886771"/>
                  <a:pt x="1600200" y="1892300"/>
                </a:cubicBezTo>
                <a:cubicBezTo>
                  <a:pt x="1629240" y="1899560"/>
                  <a:pt x="1659573" y="1900079"/>
                  <a:pt x="1689100" y="1905000"/>
                </a:cubicBezTo>
                <a:cubicBezTo>
                  <a:pt x="1710392" y="1908549"/>
                  <a:pt x="1731528" y="1913017"/>
                  <a:pt x="1752600" y="1917700"/>
                </a:cubicBezTo>
                <a:cubicBezTo>
                  <a:pt x="1769639" y="1921486"/>
                  <a:pt x="1786682" y="1925384"/>
                  <a:pt x="1803400" y="1930400"/>
                </a:cubicBezTo>
                <a:cubicBezTo>
                  <a:pt x="1829045" y="1938093"/>
                  <a:pt x="1853346" y="1950549"/>
                  <a:pt x="1879600" y="1955800"/>
                </a:cubicBezTo>
                <a:lnTo>
                  <a:pt x="2006600" y="1981200"/>
                </a:lnTo>
                <a:cubicBezTo>
                  <a:pt x="2027767" y="1985433"/>
                  <a:pt x="2048569" y="1992362"/>
                  <a:pt x="2070100" y="1993900"/>
                </a:cubicBezTo>
                <a:lnTo>
                  <a:pt x="2247900" y="2006600"/>
                </a:lnTo>
                <a:cubicBezTo>
                  <a:pt x="2269067" y="2010833"/>
                  <a:pt x="2290031" y="2016247"/>
                  <a:pt x="2311400" y="2019300"/>
                </a:cubicBezTo>
                <a:cubicBezTo>
                  <a:pt x="2482914" y="2043802"/>
                  <a:pt x="2367973" y="2019179"/>
                  <a:pt x="2489200" y="2044700"/>
                </a:cubicBezTo>
                <a:cubicBezTo>
                  <a:pt x="2548512" y="2057187"/>
                  <a:pt x="2609498" y="2063633"/>
                  <a:pt x="2667000" y="2082800"/>
                </a:cubicBezTo>
                <a:cubicBezTo>
                  <a:pt x="2703777" y="2095059"/>
                  <a:pt x="2811807" y="2133233"/>
                  <a:pt x="2844800" y="2133600"/>
                </a:cubicBezTo>
                <a:lnTo>
                  <a:pt x="3987800" y="2146300"/>
                </a:lnTo>
                <a:cubicBezTo>
                  <a:pt x="4000500" y="2150533"/>
                  <a:pt x="4012556" y="2157932"/>
                  <a:pt x="4025900" y="2159000"/>
                </a:cubicBezTo>
                <a:cubicBezTo>
                  <a:pt x="4353521" y="2185210"/>
                  <a:pt x="4635615" y="2165468"/>
                  <a:pt x="4978400" y="2159000"/>
                </a:cubicBezTo>
                <a:cubicBezTo>
                  <a:pt x="5024967" y="2154767"/>
                  <a:pt x="5071702" y="2152100"/>
                  <a:pt x="5118100" y="2146300"/>
                </a:cubicBezTo>
                <a:cubicBezTo>
                  <a:pt x="5139519" y="2143623"/>
                  <a:pt x="5160016" y="2133848"/>
                  <a:pt x="5181600" y="2133600"/>
                </a:cubicBezTo>
                <a:cubicBezTo>
                  <a:pt x="5528710" y="2129610"/>
                  <a:pt x="5875867" y="2133600"/>
                  <a:pt x="6223000" y="2133600"/>
                </a:cubicBezTo>
                <a:lnTo>
                  <a:pt x="6223000" y="2133600"/>
                </a:lnTo>
                <a:cubicBezTo>
                  <a:pt x="6227233" y="2091267"/>
                  <a:pt x="6229683" y="2048717"/>
                  <a:pt x="6235700" y="2006600"/>
                </a:cubicBezTo>
                <a:cubicBezTo>
                  <a:pt x="6238168" y="1989321"/>
                  <a:pt x="6244614" y="1972839"/>
                  <a:pt x="6248400" y="1955800"/>
                </a:cubicBezTo>
                <a:cubicBezTo>
                  <a:pt x="6253083" y="1934728"/>
                  <a:pt x="6255865" y="1913241"/>
                  <a:pt x="6261100" y="1892300"/>
                </a:cubicBezTo>
                <a:cubicBezTo>
                  <a:pt x="6274727" y="1837792"/>
                  <a:pt x="6274969" y="1863977"/>
                  <a:pt x="6299200" y="1803400"/>
                </a:cubicBezTo>
                <a:cubicBezTo>
                  <a:pt x="6340639" y="1699801"/>
                  <a:pt x="6298718" y="1753082"/>
                  <a:pt x="6362700" y="1689100"/>
                </a:cubicBezTo>
                <a:cubicBezTo>
                  <a:pt x="6394622" y="1593335"/>
                  <a:pt x="6351561" y="1711377"/>
                  <a:pt x="6400800" y="1612900"/>
                </a:cubicBezTo>
                <a:cubicBezTo>
                  <a:pt x="6406787" y="1600926"/>
                  <a:pt x="6408227" y="1587105"/>
                  <a:pt x="6413500" y="1574800"/>
                </a:cubicBezTo>
                <a:cubicBezTo>
                  <a:pt x="6420958" y="1557399"/>
                  <a:pt x="6431442" y="1541401"/>
                  <a:pt x="6438900" y="1524000"/>
                </a:cubicBezTo>
                <a:cubicBezTo>
                  <a:pt x="6444173" y="1511695"/>
                  <a:pt x="6446327" y="1498205"/>
                  <a:pt x="6451600" y="1485900"/>
                </a:cubicBezTo>
                <a:cubicBezTo>
                  <a:pt x="6459058" y="1468499"/>
                  <a:pt x="6469542" y="1452501"/>
                  <a:pt x="6477000" y="1435100"/>
                </a:cubicBezTo>
                <a:cubicBezTo>
                  <a:pt x="6482273" y="1422795"/>
                  <a:pt x="6485000" y="1409535"/>
                  <a:pt x="6489700" y="1397000"/>
                </a:cubicBezTo>
                <a:cubicBezTo>
                  <a:pt x="6505804" y="1354057"/>
                  <a:pt x="6516269" y="1335757"/>
                  <a:pt x="6527800" y="1295400"/>
                </a:cubicBezTo>
                <a:cubicBezTo>
                  <a:pt x="6532595" y="1278617"/>
                  <a:pt x="6533624" y="1260643"/>
                  <a:pt x="6540500" y="1244600"/>
                </a:cubicBezTo>
                <a:cubicBezTo>
                  <a:pt x="6546513" y="1230571"/>
                  <a:pt x="6558327" y="1219752"/>
                  <a:pt x="6565900" y="1206500"/>
                </a:cubicBezTo>
                <a:cubicBezTo>
                  <a:pt x="6575293" y="1190062"/>
                  <a:pt x="6581907" y="1172138"/>
                  <a:pt x="6591300" y="1155700"/>
                </a:cubicBezTo>
                <a:cubicBezTo>
                  <a:pt x="6598873" y="1142448"/>
                  <a:pt x="6609874" y="1131252"/>
                  <a:pt x="6616700" y="1117600"/>
                </a:cubicBezTo>
                <a:cubicBezTo>
                  <a:pt x="6622687" y="1105626"/>
                  <a:pt x="6623413" y="1091474"/>
                  <a:pt x="6629400" y="1079500"/>
                </a:cubicBezTo>
                <a:cubicBezTo>
                  <a:pt x="6636226" y="1065848"/>
                  <a:pt x="6647491" y="1054800"/>
                  <a:pt x="6654800" y="1041400"/>
                </a:cubicBezTo>
                <a:cubicBezTo>
                  <a:pt x="6672931" y="1008159"/>
                  <a:pt x="6688667" y="973667"/>
                  <a:pt x="6705600" y="939800"/>
                </a:cubicBezTo>
                <a:cubicBezTo>
                  <a:pt x="6714067" y="922867"/>
                  <a:pt x="6721260" y="905234"/>
                  <a:pt x="6731000" y="889000"/>
                </a:cubicBezTo>
                <a:cubicBezTo>
                  <a:pt x="6743700" y="867833"/>
                  <a:pt x="6758061" y="847578"/>
                  <a:pt x="6769100" y="825500"/>
                </a:cubicBezTo>
                <a:cubicBezTo>
                  <a:pt x="6789758" y="784183"/>
                  <a:pt x="6770804" y="785696"/>
                  <a:pt x="6807200" y="749300"/>
                </a:cubicBezTo>
                <a:cubicBezTo>
                  <a:pt x="6817993" y="738507"/>
                  <a:pt x="6832600" y="732367"/>
                  <a:pt x="6845300" y="723900"/>
                </a:cubicBezTo>
                <a:cubicBezTo>
                  <a:pt x="6853767" y="706967"/>
                  <a:pt x="6863242" y="690501"/>
                  <a:pt x="6870700" y="673100"/>
                </a:cubicBezTo>
                <a:cubicBezTo>
                  <a:pt x="6875973" y="660795"/>
                  <a:pt x="6875181" y="645567"/>
                  <a:pt x="6883400" y="635000"/>
                </a:cubicBezTo>
                <a:cubicBezTo>
                  <a:pt x="6930242" y="574774"/>
                  <a:pt x="6946773" y="567352"/>
                  <a:pt x="6997700" y="533400"/>
                </a:cubicBezTo>
                <a:cubicBezTo>
                  <a:pt x="7006167" y="520700"/>
                  <a:pt x="7016274" y="508952"/>
                  <a:pt x="7023100" y="495300"/>
                </a:cubicBezTo>
                <a:cubicBezTo>
                  <a:pt x="7029087" y="483326"/>
                  <a:pt x="7028374" y="468339"/>
                  <a:pt x="7035800" y="457200"/>
                </a:cubicBezTo>
                <a:cubicBezTo>
                  <a:pt x="7077411" y="394783"/>
                  <a:pt x="7065144" y="440556"/>
                  <a:pt x="7112000" y="393700"/>
                </a:cubicBezTo>
                <a:cubicBezTo>
                  <a:pt x="7126967" y="378733"/>
                  <a:pt x="7137797" y="360124"/>
                  <a:pt x="7150100" y="342900"/>
                </a:cubicBezTo>
                <a:cubicBezTo>
                  <a:pt x="7158972" y="330480"/>
                  <a:pt x="7163581" y="314335"/>
                  <a:pt x="7175500" y="304800"/>
                </a:cubicBezTo>
                <a:cubicBezTo>
                  <a:pt x="7185953" y="296437"/>
                  <a:pt x="7200900" y="296333"/>
                  <a:pt x="7213600" y="292100"/>
                </a:cubicBezTo>
                <a:cubicBezTo>
                  <a:pt x="7272867" y="203200"/>
                  <a:pt x="7239000" y="232833"/>
                  <a:pt x="7302500" y="190500"/>
                </a:cubicBezTo>
                <a:cubicBezTo>
                  <a:pt x="7310967" y="177800"/>
                  <a:pt x="7315981" y="161935"/>
                  <a:pt x="7327900" y="152400"/>
                </a:cubicBezTo>
                <a:cubicBezTo>
                  <a:pt x="7338353" y="144037"/>
                  <a:pt x="7356534" y="149166"/>
                  <a:pt x="7366000" y="139700"/>
                </a:cubicBezTo>
                <a:cubicBezTo>
                  <a:pt x="7433733" y="71967"/>
                  <a:pt x="7315200" y="122767"/>
                  <a:pt x="7416800" y="88900"/>
                </a:cubicBezTo>
                <a:cubicBezTo>
                  <a:pt x="7421033" y="71967"/>
                  <a:pt x="7419818" y="52623"/>
                  <a:pt x="7429500" y="38100"/>
                </a:cubicBezTo>
                <a:cubicBezTo>
                  <a:pt x="7471122" y="-24334"/>
                  <a:pt x="7467600" y="37583"/>
                  <a:pt x="7467600" y="0"/>
                </a:cubicBezTo>
                <a:lnTo>
                  <a:pt x="7467600" y="0"/>
                </a:lnTo>
                <a:lnTo>
                  <a:pt x="744220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984500" y="2413000"/>
            <a:ext cx="5753100" cy="2771298"/>
          </a:xfrm>
          <a:custGeom>
            <a:avLst/>
            <a:gdLst>
              <a:gd name="connsiteX0" fmla="*/ 0 w 5753100"/>
              <a:gd name="connsiteY0" fmla="*/ 0 h 2771298"/>
              <a:gd name="connsiteX1" fmla="*/ 0 w 5753100"/>
              <a:gd name="connsiteY1" fmla="*/ 0 h 2771298"/>
              <a:gd name="connsiteX2" fmla="*/ 76200 w 5753100"/>
              <a:gd name="connsiteY2" fmla="*/ 88900 h 2771298"/>
              <a:gd name="connsiteX3" fmla="*/ 152400 w 5753100"/>
              <a:gd name="connsiteY3" fmla="*/ 139700 h 2771298"/>
              <a:gd name="connsiteX4" fmla="*/ 177800 w 5753100"/>
              <a:gd name="connsiteY4" fmla="*/ 177800 h 2771298"/>
              <a:gd name="connsiteX5" fmla="*/ 254000 w 5753100"/>
              <a:gd name="connsiteY5" fmla="*/ 203200 h 2771298"/>
              <a:gd name="connsiteX6" fmla="*/ 342900 w 5753100"/>
              <a:gd name="connsiteY6" fmla="*/ 254000 h 2771298"/>
              <a:gd name="connsiteX7" fmla="*/ 419100 w 5753100"/>
              <a:gd name="connsiteY7" fmla="*/ 304800 h 2771298"/>
              <a:gd name="connsiteX8" fmla="*/ 457200 w 5753100"/>
              <a:gd name="connsiteY8" fmla="*/ 330200 h 2771298"/>
              <a:gd name="connsiteX9" fmla="*/ 495300 w 5753100"/>
              <a:gd name="connsiteY9" fmla="*/ 368300 h 2771298"/>
              <a:gd name="connsiteX10" fmla="*/ 533400 w 5753100"/>
              <a:gd name="connsiteY10" fmla="*/ 393700 h 2771298"/>
              <a:gd name="connsiteX11" fmla="*/ 622300 w 5753100"/>
              <a:gd name="connsiteY11" fmla="*/ 457200 h 2771298"/>
              <a:gd name="connsiteX12" fmla="*/ 723900 w 5753100"/>
              <a:gd name="connsiteY12" fmla="*/ 546100 h 2771298"/>
              <a:gd name="connsiteX13" fmla="*/ 800100 w 5753100"/>
              <a:gd name="connsiteY13" fmla="*/ 596900 h 2771298"/>
              <a:gd name="connsiteX14" fmla="*/ 838200 w 5753100"/>
              <a:gd name="connsiteY14" fmla="*/ 622300 h 2771298"/>
              <a:gd name="connsiteX15" fmla="*/ 876300 w 5753100"/>
              <a:gd name="connsiteY15" fmla="*/ 635000 h 2771298"/>
              <a:gd name="connsiteX16" fmla="*/ 914400 w 5753100"/>
              <a:gd name="connsiteY16" fmla="*/ 660400 h 2771298"/>
              <a:gd name="connsiteX17" fmla="*/ 1041400 w 5753100"/>
              <a:gd name="connsiteY17" fmla="*/ 698500 h 2771298"/>
              <a:gd name="connsiteX18" fmla="*/ 1079500 w 5753100"/>
              <a:gd name="connsiteY18" fmla="*/ 723900 h 2771298"/>
              <a:gd name="connsiteX19" fmla="*/ 1155700 w 5753100"/>
              <a:gd name="connsiteY19" fmla="*/ 749300 h 2771298"/>
              <a:gd name="connsiteX20" fmla="*/ 1193800 w 5753100"/>
              <a:gd name="connsiteY20" fmla="*/ 762000 h 2771298"/>
              <a:gd name="connsiteX21" fmla="*/ 1320800 w 5753100"/>
              <a:gd name="connsiteY21" fmla="*/ 812800 h 2771298"/>
              <a:gd name="connsiteX22" fmla="*/ 1422400 w 5753100"/>
              <a:gd name="connsiteY22" fmla="*/ 838200 h 2771298"/>
              <a:gd name="connsiteX23" fmla="*/ 1536700 w 5753100"/>
              <a:gd name="connsiteY23" fmla="*/ 889000 h 2771298"/>
              <a:gd name="connsiteX24" fmla="*/ 1574800 w 5753100"/>
              <a:gd name="connsiteY24" fmla="*/ 927100 h 2771298"/>
              <a:gd name="connsiteX25" fmla="*/ 1663700 w 5753100"/>
              <a:gd name="connsiteY25" fmla="*/ 965200 h 2771298"/>
              <a:gd name="connsiteX26" fmla="*/ 1714500 w 5753100"/>
              <a:gd name="connsiteY26" fmla="*/ 977900 h 2771298"/>
              <a:gd name="connsiteX27" fmla="*/ 1828800 w 5753100"/>
              <a:gd name="connsiteY27" fmla="*/ 1016000 h 2771298"/>
              <a:gd name="connsiteX28" fmla="*/ 1866900 w 5753100"/>
              <a:gd name="connsiteY28" fmla="*/ 1028700 h 2771298"/>
              <a:gd name="connsiteX29" fmla="*/ 1943100 w 5753100"/>
              <a:gd name="connsiteY29" fmla="*/ 1041400 h 2771298"/>
              <a:gd name="connsiteX30" fmla="*/ 2133600 w 5753100"/>
              <a:gd name="connsiteY30" fmla="*/ 1066800 h 2771298"/>
              <a:gd name="connsiteX31" fmla="*/ 2171700 w 5753100"/>
              <a:gd name="connsiteY31" fmla="*/ 1079500 h 2771298"/>
              <a:gd name="connsiteX32" fmla="*/ 2260600 w 5753100"/>
              <a:gd name="connsiteY32" fmla="*/ 1104900 h 2771298"/>
              <a:gd name="connsiteX33" fmla="*/ 2362200 w 5753100"/>
              <a:gd name="connsiteY33" fmla="*/ 1155700 h 2771298"/>
              <a:gd name="connsiteX34" fmla="*/ 2451100 w 5753100"/>
              <a:gd name="connsiteY34" fmla="*/ 1206500 h 2771298"/>
              <a:gd name="connsiteX35" fmla="*/ 2527300 w 5753100"/>
              <a:gd name="connsiteY35" fmla="*/ 1257300 h 2771298"/>
              <a:gd name="connsiteX36" fmla="*/ 2603500 w 5753100"/>
              <a:gd name="connsiteY36" fmla="*/ 1282700 h 2771298"/>
              <a:gd name="connsiteX37" fmla="*/ 2641600 w 5753100"/>
              <a:gd name="connsiteY37" fmla="*/ 1295400 h 2771298"/>
              <a:gd name="connsiteX38" fmla="*/ 2692400 w 5753100"/>
              <a:gd name="connsiteY38" fmla="*/ 1320800 h 2771298"/>
              <a:gd name="connsiteX39" fmla="*/ 2730500 w 5753100"/>
              <a:gd name="connsiteY39" fmla="*/ 1333500 h 2771298"/>
              <a:gd name="connsiteX40" fmla="*/ 2895600 w 5753100"/>
              <a:gd name="connsiteY40" fmla="*/ 1397000 h 2771298"/>
              <a:gd name="connsiteX41" fmla="*/ 2933700 w 5753100"/>
              <a:gd name="connsiteY41" fmla="*/ 1422400 h 2771298"/>
              <a:gd name="connsiteX42" fmla="*/ 2997200 w 5753100"/>
              <a:gd name="connsiteY42" fmla="*/ 1435100 h 2771298"/>
              <a:gd name="connsiteX43" fmla="*/ 3048000 w 5753100"/>
              <a:gd name="connsiteY43" fmla="*/ 1447800 h 2771298"/>
              <a:gd name="connsiteX44" fmla="*/ 3124200 w 5753100"/>
              <a:gd name="connsiteY44" fmla="*/ 1473200 h 2771298"/>
              <a:gd name="connsiteX45" fmla="*/ 3365500 w 5753100"/>
              <a:gd name="connsiteY45" fmla="*/ 1498600 h 2771298"/>
              <a:gd name="connsiteX46" fmla="*/ 3454400 w 5753100"/>
              <a:gd name="connsiteY46" fmla="*/ 1511300 h 2771298"/>
              <a:gd name="connsiteX47" fmla="*/ 3708400 w 5753100"/>
              <a:gd name="connsiteY47" fmla="*/ 1524000 h 2771298"/>
              <a:gd name="connsiteX48" fmla="*/ 3810000 w 5753100"/>
              <a:gd name="connsiteY48" fmla="*/ 1549400 h 2771298"/>
              <a:gd name="connsiteX49" fmla="*/ 3848100 w 5753100"/>
              <a:gd name="connsiteY49" fmla="*/ 1587500 h 2771298"/>
              <a:gd name="connsiteX50" fmla="*/ 3987800 w 5753100"/>
              <a:gd name="connsiteY50" fmla="*/ 1600200 h 2771298"/>
              <a:gd name="connsiteX51" fmla="*/ 4102100 w 5753100"/>
              <a:gd name="connsiteY51" fmla="*/ 1625600 h 2771298"/>
              <a:gd name="connsiteX52" fmla="*/ 4229100 w 5753100"/>
              <a:gd name="connsiteY52" fmla="*/ 1676400 h 2771298"/>
              <a:gd name="connsiteX53" fmla="*/ 4267200 w 5753100"/>
              <a:gd name="connsiteY53" fmla="*/ 1689100 h 2771298"/>
              <a:gd name="connsiteX54" fmla="*/ 4368800 w 5753100"/>
              <a:gd name="connsiteY54" fmla="*/ 1739900 h 2771298"/>
              <a:gd name="connsiteX55" fmla="*/ 4419600 w 5753100"/>
              <a:gd name="connsiteY55" fmla="*/ 1765300 h 2771298"/>
              <a:gd name="connsiteX56" fmla="*/ 4521200 w 5753100"/>
              <a:gd name="connsiteY56" fmla="*/ 1828800 h 2771298"/>
              <a:gd name="connsiteX57" fmla="*/ 4622800 w 5753100"/>
              <a:gd name="connsiteY57" fmla="*/ 1854200 h 2771298"/>
              <a:gd name="connsiteX58" fmla="*/ 4711700 w 5753100"/>
              <a:gd name="connsiteY58" fmla="*/ 1892300 h 2771298"/>
              <a:gd name="connsiteX59" fmla="*/ 4813300 w 5753100"/>
              <a:gd name="connsiteY59" fmla="*/ 1930400 h 2771298"/>
              <a:gd name="connsiteX60" fmla="*/ 4889500 w 5753100"/>
              <a:gd name="connsiteY60" fmla="*/ 1955800 h 2771298"/>
              <a:gd name="connsiteX61" fmla="*/ 5016500 w 5753100"/>
              <a:gd name="connsiteY61" fmla="*/ 1981200 h 2771298"/>
              <a:gd name="connsiteX62" fmla="*/ 5092700 w 5753100"/>
              <a:gd name="connsiteY62" fmla="*/ 2006600 h 2771298"/>
              <a:gd name="connsiteX63" fmla="*/ 5143500 w 5753100"/>
              <a:gd name="connsiteY63" fmla="*/ 2019300 h 2771298"/>
              <a:gd name="connsiteX64" fmla="*/ 5219700 w 5753100"/>
              <a:gd name="connsiteY64" fmla="*/ 2044700 h 2771298"/>
              <a:gd name="connsiteX65" fmla="*/ 5245100 w 5753100"/>
              <a:gd name="connsiteY65" fmla="*/ 2082800 h 2771298"/>
              <a:gd name="connsiteX66" fmla="*/ 5283200 w 5753100"/>
              <a:gd name="connsiteY66" fmla="*/ 2095500 h 2771298"/>
              <a:gd name="connsiteX67" fmla="*/ 5359400 w 5753100"/>
              <a:gd name="connsiteY67" fmla="*/ 2146300 h 2771298"/>
              <a:gd name="connsiteX68" fmla="*/ 5397500 w 5753100"/>
              <a:gd name="connsiteY68" fmla="*/ 2171700 h 2771298"/>
              <a:gd name="connsiteX69" fmla="*/ 5435600 w 5753100"/>
              <a:gd name="connsiteY69" fmla="*/ 2197100 h 2771298"/>
              <a:gd name="connsiteX70" fmla="*/ 5473700 w 5753100"/>
              <a:gd name="connsiteY70" fmla="*/ 2209800 h 2771298"/>
              <a:gd name="connsiteX71" fmla="*/ 5511800 w 5753100"/>
              <a:gd name="connsiteY71" fmla="*/ 2235200 h 2771298"/>
              <a:gd name="connsiteX72" fmla="*/ 5651500 w 5753100"/>
              <a:gd name="connsiteY72" fmla="*/ 2273300 h 2771298"/>
              <a:gd name="connsiteX73" fmla="*/ 5753100 w 5753100"/>
              <a:gd name="connsiteY73" fmla="*/ 2311400 h 2771298"/>
              <a:gd name="connsiteX74" fmla="*/ 5753100 w 5753100"/>
              <a:gd name="connsiteY74" fmla="*/ 2311400 h 2771298"/>
              <a:gd name="connsiteX75" fmla="*/ 5715000 w 5753100"/>
              <a:gd name="connsiteY75" fmla="*/ 2413000 h 2771298"/>
              <a:gd name="connsiteX76" fmla="*/ 5664200 w 5753100"/>
              <a:gd name="connsiteY76" fmla="*/ 2489200 h 2771298"/>
              <a:gd name="connsiteX77" fmla="*/ 5638800 w 5753100"/>
              <a:gd name="connsiteY77" fmla="*/ 2679700 h 2771298"/>
              <a:gd name="connsiteX78" fmla="*/ 5626100 w 5753100"/>
              <a:gd name="connsiteY78" fmla="*/ 2730500 h 2771298"/>
              <a:gd name="connsiteX79" fmla="*/ 5613400 w 5753100"/>
              <a:gd name="connsiteY79" fmla="*/ 2768600 h 2771298"/>
              <a:gd name="connsiteX80" fmla="*/ 5613400 w 5753100"/>
              <a:gd name="connsiteY80" fmla="*/ 2667000 h 2771298"/>
              <a:gd name="connsiteX81" fmla="*/ 5613400 w 5753100"/>
              <a:gd name="connsiteY81" fmla="*/ 2667000 h 2771298"/>
              <a:gd name="connsiteX82" fmla="*/ 5613400 w 5753100"/>
              <a:gd name="connsiteY82" fmla="*/ 2667000 h 277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753100" h="2771298">
                <a:moveTo>
                  <a:pt x="0" y="0"/>
                </a:moveTo>
                <a:lnTo>
                  <a:pt x="0" y="0"/>
                </a:lnTo>
                <a:cubicBezTo>
                  <a:pt x="25400" y="29633"/>
                  <a:pt x="47429" y="62527"/>
                  <a:pt x="76200" y="88900"/>
                </a:cubicBezTo>
                <a:cubicBezTo>
                  <a:pt x="98703" y="109528"/>
                  <a:pt x="152400" y="139700"/>
                  <a:pt x="152400" y="139700"/>
                </a:cubicBezTo>
                <a:cubicBezTo>
                  <a:pt x="160867" y="152400"/>
                  <a:pt x="164857" y="169710"/>
                  <a:pt x="177800" y="177800"/>
                </a:cubicBezTo>
                <a:cubicBezTo>
                  <a:pt x="200504" y="191990"/>
                  <a:pt x="231723" y="188348"/>
                  <a:pt x="254000" y="203200"/>
                </a:cubicBezTo>
                <a:cubicBezTo>
                  <a:pt x="385797" y="291065"/>
                  <a:pt x="181770" y="157322"/>
                  <a:pt x="342900" y="254000"/>
                </a:cubicBezTo>
                <a:cubicBezTo>
                  <a:pt x="369077" y="269706"/>
                  <a:pt x="393700" y="287867"/>
                  <a:pt x="419100" y="304800"/>
                </a:cubicBezTo>
                <a:cubicBezTo>
                  <a:pt x="431800" y="313267"/>
                  <a:pt x="446407" y="319407"/>
                  <a:pt x="457200" y="330200"/>
                </a:cubicBezTo>
                <a:cubicBezTo>
                  <a:pt x="469900" y="342900"/>
                  <a:pt x="481502" y="356802"/>
                  <a:pt x="495300" y="368300"/>
                </a:cubicBezTo>
                <a:cubicBezTo>
                  <a:pt x="507026" y="378071"/>
                  <a:pt x="520980" y="384828"/>
                  <a:pt x="533400" y="393700"/>
                </a:cubicBezTo>
                <a:cubicBezTo>
                  <a:pt x="643669" y="472464"/>
                  <a:pt x="532510" y="397340"/>
                  <a:pt x="622300" y="457200"/>
                </a:cubicBezTo>
                <a:cubicBezTo>
                  <a:pt x="664633" y="520700"/>
                  <a:pt x="635000" y="486833"/>
                  <a:pt x="723900" y="546100"/>
                </a:cubicBezTo>
                <a:lnTo>
                  <a:pt x="800100" y="596900"/>
                </a:lnTo>
                <a:cubicBezTo>
                  <a:pt x="812800" y="605367"/>
                  <a:pt x="823720" y="617473"/>
                  <a:pt x="838200" y="622300"/>
                </a:cubicBezTo>
                <a:cubicBezTo>
                  <a:pt x="850900" y="626533"/>
                  <a:pt x="864326" y="629013"/>
                  <a:pt x="876300" y="635000"/>
                </a:cubicBezTo>
                <a:cubicBezTo>
                  <a:pt x="889952" y="641826"/>
                  <a:pt x="900452" y="654201"/>
                  <a:pt x="914400" y="660400"/>
                </a:cubicBezTo>
                <a:cubicBezTo>
                  <a:pt x="954154" y="678068"/>
                  <a:pt x="999180" y="687945"/>
                  <a:pt x="1041400" y="698500"/>
                </a:cubicBezTo>
                <a:cubicBezTo>
                  <a:pt x="1054100" y="706967"/>
                  <a:pt x="1065552" y="717701"/>
                  <a:pt x="1079500" y="723900"/>
                </a:cubicBezTo>
                <a:cubicBezTo>
                  <a:pt x="1103966" y="734774"/>
                  <a:pt x="1130300" y="740833"/>
                  <a:pt x="1155700" y="749300"/>
                </a:cubicBezTo>
                <a:cubicBezTo>
                  <a:pt x="1168400" y="753533"/>
                  <a:pt x="1181826" y="756013"/>
                  <a:pt x="1193800" y="762000"/>
                </a:cubicBezTo>
                <a:cubicBezTo>
                  <a:pt x="1246354" y="788277"/>
                  <a:pt x="1258026" y="797107"/>
                  <a:pt x="1320800" y="812800"/>
                </a:cubicBezTo>
                <a:cubicBezTo>
                  <a:pt x="1354667" y="821267"/>
                  <a:pt x="1389282" y="827161"/>
                  <a:pt x="1422400" y="838200"/>
                </a:cubicBezTo>
                <a:cubicBezTo>
                  <a:pt x="1477777" y="856659"/>
                  <a:pt x="1496448" y="855457"/>
                  <a:pt x="1536700" y="889000"/>
                </a:cubicBezTo>
                <a:cubicBezTo>
                  <a:pt x="1550498" y="900498"/>
                  <a:pt x="1560185" y="916661"/>
                  <a:pt x="1574800" y="927100"/>
                </a:cubicBezTo>
                <a:cubicBezTo>
                  <a:pt x="1597378" y="943227"/>
                  <a:pt x="1636062" y="957304"/>
                  <a:pt x="1663700" y="965200"/>
                </a:cubicBezTo>
                <a:cubicBezTo>
                  <a:pt x="1680483" y="969995"/>
                  <a:pt x="1697782" y="972884"/>
                  <a:pt x="1714500" y="977900"/>
                </a:cubicBezTo>
                <a:lnTo>
                  <a:pt x="1828800" y="1016000"/>
                </a:lnTo>
                <a:cubicBezTo>
                  <a:pt x="1841500" y="1020233"/>
                  <a:pt x="1853695" y="1026499"/>
                  <a:pt x="1866900" y="1028700"/>
                </a:cubicBezTo>
                <a:cubicBezTo>
                  <a:pt x="1892300" y="1032933"/>
                  <a:pt x="1917576" y="1037997"/>
                  <a:pt x="1943100" y="1041400"/>
                </a:cubicBezTo>
                <a:cubicBezTo>
                  <a:pt x="2011884" y="1050571"/>
                  <a:pt x="2067353" y="1052078"/>
                  <a:pt x="2133600" y="1066800"/>
                </a:cubicBezTo>
                <a:cubicBezTo>
                  <a:pt x="2146668" y="1069704"/>
                  <a:pt x="2158828" y="1075822"/>
                  <a:pt x="2171700" y="1079500"/>
                </a:cubicBezTo>
                <a:cubicBezTo>
                  <a:pt x="2283328" y="1111394"/>
                  <a:pt x="2169249" y="1074450"/>
                  <a:pt x="2260600" y="1104900"/>
                </a:cubicBezTo>
                <a:cubicBezTo>
                  <a:pt x="2354457" y="1198757"/>
                  <a:pt x="2232421" y="1090811"/>
                  <a:pt x="2362200" y="1155700"/>
                </a:cubicBezTo>
                <a:cubicBezTo>
                  <a:pt x="2513527" y="1231363"/>
                  <a:pt x="2284834" y="1164933"/>
                  <a:pt x="2451100" y="1206500"/>
                </a:cubicBezTo>
                <a:cubicBezTo>
                  <a:pt x="2476500" y="1223433"/>
                  <a:pt x="2498340" y="1247647"/>
                  <a:pt x="2527300" y="1257300"/>
                </a:cubicBezTo>
                <a:lnTo>
                  <a:pt x="2603500" y="1282700"/>
                </a:lnTo>
                <a:cubicBezTo>
                  <a:pt x="2616200" y="1286933"/>
                  <a:pt x="2629626" y="1289413"/>
                  <a:pt x="2641600" y="1295400"/>
                </a:cubicBezTo>
                <a:cubicBezTo>
                  <a:pt x="2658533" y="1303867"/>
                  <a:pt x="2674999" y="1313342"/>
                  <a:pt x="2692400" y="1320800"/>
                </a:cubicBezTo>
                <a:cubicBezTo>
                  <a:pt x="2704705" y="1326073"/>
                  <a:pt x="2718798" y="1326999"/>
                  <a:pt x="2730500" y="1333500"/>
                </a:cubicBezTo>
                <a:cubicBezTo>
                  <a:pt x="2858828" y="1404793"/>
                  <a:pt x="2749787" y="1376170"/>
                  <a:pt x="2895600" y="1397000"/>
                </a:cubicBezTo>
                <a:cubicBezTo>
                  <a:pt x="2908300" y="1405467"/>
                  <a:pt x="2919408" y="1417041"/>
                  <a:pt x="2933700" y="1422400"/>
                </a:cubicBezTo>
                <a:cubicBezTo>
                  <a:pt x="2953911" y="1429979"/>
                  <a:pt x="2976128" y="1430417"/>
                  <a:pt x="2997200" y="1435100"/>
                </a:cubicBezTo>
                <a:cubicBezTo>
                  <a:pt x="3014239" y="1438886"/>
                  <a:pt x="3031282" y="1442784"/>
                  <a:pt x="3048000" y="1447800"/>
                </a:cubicBezTo>
                <a:cubicBezTo>
                  <a:pt x="3073645" y="1455493"/>
                  <a:pt x="3098800" y="1464733"/>
                  <a:pt x="3124200" y="1473200"/>
                </a:cubicBezTo>
                <a:cubicBezTo>
                  <a:pt x="3226683" y="1507361"/>
                  <a:pt x="3148939" y="1485065"/>
                  <a:pt x="3365500" y="1498600"/>
                </a:cubicBezTo>
                <a:cubicBezTo>
                  <a:pt x="3395133" y="1502833"/>
                  <a:pt x="3424548" y="1509089"/>
                  <a:pt x="3454400" y="1511300"/>
                </a:cubicBezTo>
                <a:cubicBezTo>
                  <a:pt x="3538941" y="1517562"/>
                  <a:pt x="3624110" y="1514969"/>
                  <a:pt x="3708400" y="1524000"/>
                </a:cubicBezTo>
                <a:cubicBezTo>
                  <a:pt x="3743110" y="1527719"/>
                  <a:pt x="3810000" y="1549400"/>
                  <a:pt x="3810000" y="1549400"/>
                </a:cubicBezTo>
                <a:cubicBezTo>
                  <a:pt x="3822700" y="1562100"/>
                  <a:pt x="3830831" y="1582566"/>
                  <a:pt x="3848100" y="1587500"/>
                </a:cubicBezTo>
                <a:cubicBezTo>
                  <a:pt x="3893060" y="1600346"/>
                  <a:pt x="3941402" y="1594400"/>
                  <a:pt x="3987800" y="1600200"/>
                </a:cubicBezTo>
                <a:cubicBezTo>
                  <a:pt x="4008517" y="1602790"/>
                  <a:pt x="4078793" y="1618608"/>
                  <a:pt x="4102100" y="1625600"/>
                </a:cubicBezTo>
                <a:cubicBezTo>
                  <a:pt x="4230576" y="1664143"/>
                  <a:pt x="4130088" y="1633966"/>
                  <a:pt x="4229100" y="1676400"/>
                </a:cubicBezTo>
                <a:cubicBezTo>
                  <a:pt x="4241405" y="1681673"/>
                  <a:pt x="4255013" y="1683560"/>
                  <a:pt x="4267200" y="1689100"/>
                </a:cubicBezTo>
                <a:cubicBezTo>
                  <a:pt x="4301670" y="1704768"/>
                  <a:pt x="4334933" y="1722967"/>
                  <a:pt x="4368800" y="1739900"/>
                </a:cubicBezTo>
                <a:cubicBezTo>
                  <a:pt x="4385733" y="1748367"/>
                  <a:pt x="4404454" y="1753941"/>
                  <a:pt x="4419600" y="1765300"/>
                </a:cubicBezTo>
                <a:cubicBezTo>
                  <a:pt x="4454361" y="1791370"/>
                  <a:pt x="4479361" y="1814854"/>
                  <a:pt x="4521200" y="1828800"/>
                </a:cubicBezTo>
                <a:cubicBezTo>
                  <a:pt x="4564674" y="1843291"/>
                  <a:pt x="4584782" y="1835191"/>
                  <a:pt x="4622800" y="1854200"/>
                </a:cubicBezTo>
                <a:cubicBezTo>
                  <a:pt x="4710505" y="1898053"/>
                  <a:pt x="4605974" y="1865869"/>
                  <a:pt x="4711700" y="1892300"/>
                </a:cubicBezTo>
                <a:cubicBezTo>
                  <a:pt x="4778004" y="1936503"/>
                  <a:pt x="4720347" y="1905049"/>
                  <a:pt x="4813300" y="1930400"/>
                </a:cubicBezTo>
                <a:cubicBezTo>
                  <a:pt x="4839131" y="1937445"/>
                  <a:pt x="4863090" y="1951398"/>
                  <a:pt x="4889500" y="1955800"/>
                </a:cubicBezTo>
                <a:cubicBezTo>
                  <a:pt x="4940992" y="1964382"/>
                  <a:pt x="4969137" y="1966991"/>
                  <a:pt x="5016500" y="1981200"/>
                </a:cubicBezTo>
                <a:cubicBezTo>
                  <a:pt x="5042145" y="1988893"/>
                  <a:pt x="5066725" y="2000106"/>
                  <a:pt x="5092700" y="2006600"/>
                </a:cubicBezTo>
                <a:cubicBezTo>
                  <a:pt x="5109633" y="2010833"/>
                  <a:pt x="5126782" y="2014284"/>
                  <a:pt x="5143500" y="2019300"/>
                </a:cubicBezTo>
                <a:cubicBezTo>
                  <a:pt x="5169145" y="2026993"/>
                  <a:pt x="5219700" y="2044700"/>
                  <a:pt x="5219700" y="2044700"/>
                </a:cubicBezTo>
                <a:cubicBezTo>
                  <a:pt x="5228167" y="2057400"/>
                  <a:pt x="5233181" y="2073265"/>
                  <a:pt x="5245100" y="2082800"/>
                </a:cubicBezTo>
                <a:cubicBezTo>
                  <a:pt x="5255553" y="2091163"/>
                  <a:pt x="5271498" y="2088999"/>
                  <a:pt x="5283200" y="2095500"/>
                </a:cubicBezTo>
                <a:cubicBezTo>
                  <a:pt x="5309885" y="2110325"/>
                  <a:pt x="5334000" y="2129367"/>
                  <a:pt x="5359400" y="2146300"/>
                </a:cubicBezTo>
                <a:lnTo>
                  <a:pt x="5397500" y="2171700"/>
                </a:lnTo>
                <a:cubicBezTo>
                  <a:pt x="5410200" y="2180167"/>
                  <a:pt x="5421120" y="2192273"/>
                  <a:pt x="5435600" y="2197100"/>
                </a:cubicBezTo>
                <a:cubicBezTo>
                  <a:pt x="5448300" y="2201333"/>
                  <a:pt x="5461726" y="2203813"/>
                  <a:pt x="5473700" y="2209800"/>
                </a:cubicBezTo>
                <a:cubicBezTo>
                  <a:pt x="5487352" y="2216626"/>
                  <a:pt x="5497852" y="2229001"/>
                  <a:pt x="5511800" y="2235200"/>
                </a:cubicBezTo>
                <a:cubicBezTo>
                  <a:pt x="5593072" y="2271321"/>
                  <a:pt x="5574167" y="2252209"/>
                  <a:pt x="5651500" y="2273300"/>
                </a:cubicBezTo>
                <a:cubicBezTo>
                  <a:pt x="5713966" y="2290336"/>
                  <a:pt x="5711784" y="2290742"/>
                  <a:pt x="5753100" y="2311400"/>
                </a:cubicBezTo>
                <a:lnTo>
                  <a:pt x="5753100" y="2311400"/>
                </a:lnTo>
                <a:cubicBezTo>
                  <a:pt x="5740400" y="2345267"/>
                  <a:pt x="5731176" y="2380649"/>
                  <a:pt x="5715000" y="2413000"/>
                </a:cubicBezTo>
                <a:cubicBezTo>
                  <a:pt x="5701348" y="2440304"/>
                  <a:pt x="5664200" y="2489200"/>
                  <a:pt x="5664200" y="2489200"/>
                </a:cubicBezTo>
                <a:cubicBezTo>
                  <a:pt x="5655728" y="2565444"/>
                  <a:pt x="5653052" y="2608442"/>
                  <a:pt x="5638800" y="2679700"/>
                </a:cubicBezTo>
                <a:cubicBezTo>
                  <a:pt x="5635377" y="2696816"/>
                  <a:pt x="5630895" y="2713717"/>
                  <a:pt x="5626100" y="2730500"/>
                </a:cubicBezTo>
                <a:cubicBezTo>
                  <a:pt x="5622422" y="2743372"/>
                  <a:pt x="5616025" y="2781727"/>
                  <a:pt x="5613400" y="2768600"/>
                </a:cubicBezTo>
                <a:cubicBezTo>
                  <a:pt x="5606758" y="2735391"/>
                  <a:pt x="5613400" y="2700867"/>
                  <a:pt x="5613400" y="2667000"/>
                </a:cubicBezTo>
                <a:lnTo>
                  <a:pt x="5613400" y="2667000"/>
                </a:lnTo>
                <a:lnTo>
                  <a:pt x="5613400" y="26670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8432801" y="5130800"/>
            <a:ext cx="169333" cy="1473200"/>
          </a:xfrm>
          <a:custGeom>
            <a:avLst/>
            <a:gdLst>
              <a:gd name="connsiteX0" fmla="*/ 169333 w 169333"/>
              <a:gd name="connsiteY0" fmla="*/ 0 h 1473200"/>
              <a:gd name="connsiteX1" fmla="*/ 169333 w 169333"/>
              <a:gd name="connsiteY1" fmla="*/ 0 h 1473200"/>
              <a:gd name="connsiteX2" fmla="*/ 118533 w 169333"/>
              <a:gd name="connsiteY2" fmla="*/ 287867 h 1473200"/>
              <a:gd name="connsiteX3" fmla="*/ 84667 w 169333"/>
              <a:gd name="connsiteY3" fmla="*/ 575733 h 1473200"/>
              <a:gd name="connsiteX4" fmla="*/ 67733 w 169333"/>
              <a:gd name="connsiteY4" fmla="*/ 795867 h 1473200"/>
              <a:gd name="connsiteX5" fmla="*/ 33867 w 169333"/>
              <a:gd name="connsiteY5" fmla="*/ 897467 h 1473200"/>
              <a:gd name="connsiteX6" fmla="*/ 0 w 169333"/>
              <a:gd name="connsiteY6" fmla="*/ 1066800 h 1473200"/>
              <a:gd name="connsiteX7" fmla="*/ 16933 w 169333"/>
              <a:gd name="connsiteY7" fmla="*/ 1473200 h 1473200"/>
              <a:gd name="connsiteX8" fmla="*/ 16933 w 169333"/>
              <a:gd name="connsiteY8" fmla="*/ 1473200 h 1473200"/>
              <a:gd name="connsiteX9" fmla="*/ 16933 w 169333"/>
              <a:gd name="connsiteY9"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33" h="1473200">
                <a:moveTo>
                  <a:pt x="169333" y="0"/>
                </a:moveTo>
                <a:lnTo>
                  <a:pt x="169333" y="0"/>
                </a:lnTo>
                <a:cubicBezTo>
                  <a:pt x="135322" y="153050"/>
                  <a:pt x="133416" y="139041"/>
                  <a:pt x="118533" y="287867"/>
                </a:cubicBezTo>
                <a:cubicBezTo>
                  <a:pt x="91479" y="558403"/>
                  <a:pt x="118203" y="408051"/>
                  <a:pt x="84667" y="575733"/>
                </a:cubicBezTo>
                <a:cubicBezTo>
                  <a:pt x="79022" y="649111"/>
                  <a:pt x="79211" y="723173"/>
                  <a:pt x="67733" y="795867"/>
                </a:cubicBezTo>
                <a:cubicBezTo>
                  <a:pt x="62165" y="831129"/>
                  <a:pt x="42526" y="862834"/>
                  <a:pt x="33867" y="897467"/>
                </a:cubicBezTo>
                <a:cubicBezTo>
                  <a:pt x="8605" y="998509"/>
                  <a:pt x="20759" y="942244"/>
                  <a:pt x="0" y="1066800"/>
                </a:cubicBezTo>
                <a:cubicBezTo>
                  <a:pt x="17446" y="1450610"/>
                  <a:pt x="16933" y="1315027"/>
                  <a:pt x="16933" y="1473200"/>
                </a:cubicBezTo>
                <a:lnTo>
                  <a:pt x="16933" y="1473200"/>
                </a:lnTo>
                <a:lnTo>
                  <a:pt x="16933" y="1473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048001" y="1557867"/>
            <a:ext cx="2370667" cy="745066"/>
          </a:xfrm>
          <a:custGeom>
            <a:avLst/>
            <a:gdLst>
              <a:gd name="connsiteX0" fmla="*/ 0 w 2370667"/>
              <a:gd name="connsiteY0" fmla="*/ 745066 h 745066"/>
              <a:gd name="connsiteX1" fmla="*/ 0 w 2370667"/>
              <a:gd name="connsiteY1" fmla="*/ 745066 h 745066"/>
              <a:gd name="connsiteX2" fmla="*/ 67733 w 2370667"/>
              <a:gd name="connsiteY2" fmla="*/ 491066 h 745066"/>
              <a:gd name="connsiteX3" fmla="*/ 118533 w 2370667"/>
              <a:gd name="connsiteY3" fmla="*/ 440266 h 745066"/>
              <a:gd name="connsiteX4" fmla="*/ 321733 w 2370667"/>
              <a:gd name="connsiteY4" fmla="*/ 338666 h 745066"/>
              <a:gd name="connsiteX5" fmla="*/ 372533 w 2370667"/>
              <a:gd name="connsiteY5" fmla="*/ 321733 h 745066"/>
              <a:gd name="connsiteX6" fmla="*/ 389467 w 2370667"/>
              <a:gd name="connsiteY6" fmla="*/ 270933 h 745066"/>
              <a:gd name="connsiteX7" fmla="*/ 491067 w 2370667"/>
              <a:gd name="connsiteY7" fmla="*/ 186266 h 745066"/>
              <a:gd name="connsiteX8" fmla="*/ 660400 w 2370667"/>
              <a:gd name="connsiteY8" fmla="*/ 67733 h 745066"/>
              <a:gd name="connsiteX9" fmla="*/ 728133 w 2370667"/>
              <a:gd name="connsiteY9" fmla="*/ 50800 h 745066"/>
              <a:gd name="connsiteX10" fmla="*/ 778933 w 2370667"/>
              <a:gd name="connsiteY10" fmla="*/ 33866 h 745066"/>
              <a:gd name="connsiteX11" fmla="*/ 863600 w 2370667"/>
              <a:gd name="connsiteY11" fmla="*/ 16933 h 745066"/>
              <a:gd name="connsiteX12" fmla="*/ 931333 w 2370667"/>
              <a:gd name="connsiteY12" fmla="*/ 0 h 745066"/>
              <a:gd name="connsiteX13" fmla="*/ 1219200 w 2370667"/>
              <a:gd name="connsiteY13" fmla="*/ 16933 h 745066"/>
              <a:gd name="connsiteX14" fmla="*/ 1828800 w 2370667"/>
              <a:gd name="connsiteY14" fmla="*/ 33866 h 745066"/>
              <a:gd name="connsiteX15" fmla="*/ 1964267 w 2370667"/>
              <a:gd name="connsiteY15" fmla="*/ 84666 h 745066"/>
              <a:gd name="connsiteX16" fmla="*/ 2015067 w 2370667"/>
              <a:gd name="connsiteY16" fmla="*/ 101600 h 745066"/>
              <a:gd name="connsiteX17" fmla="*/ 2235200 w 2370667"/>
              <a:gd name="connsiteY17" fmla="*/ 84666 h 745066"/>
              <a:gd name="connsiteX18" fmla="*/ 2286000 w 2370667"/>
              <a:gd name="connsiteY18" fmla="*/ 50800 h 745066"/>
              <a:gd name="connsiteX19" fmla="*/ 2370667 w 2370667"/>
              <a:gd name="connsiteY19" fmla="*/ 33866 h 745066"/>
              <a:gd name="connsiteX20" fmla="*/ 2370667 w 2370667"/>
              <a:gd name="connsiteY20" fmla="*/ 33866 h 745066"/>
              <a:gd name="connsiteX21" fmla="*/ 2370667 w 2370667"/>
              <a:gd name="connsiteY21" fmla="*/ 33866 h 745066"/>
              <a:gd name="connsiteX22" fmla="*/ 2370667 w 2370667"/>
              <a:gd name="connsiteY22" fmla="*/ 33866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0667" h="745066">
                <a:moveTo>
                  <a:pt x="0" y="745066"/>
                </a:moveTo>
                <a:lnTo>
                  <a:pt x="0" y="745066"/>
                </a:lnTo>
                <a:cubicBezTo>
                  <a:pt x="24043" y="432496"/>
                  <a:pt x="-45836" y="585707"/>
                  <a:pt x="67733" y="491066"/>
                </a:cubicBezTo>
                <a:cubicBezTo>
                  <a:pt x="86130" y="475735"/>
                  <a:pt x="99630" y="454968"/>
                  <a:pt x="118533" y="440266"/>
                </a:cubicBezTo>
                <a:cubicBezTo>
                  <a:pt x="217009" y="363674"/>
                  <a:pt x="210311" y="375807"/>
                  <a:pt x="321733" y="338666"/>
                </a:cubicBezTo>
                <a:lnTo>
                  <a:pt x="372533" y="321733"/>
                </a:lnTo>
                <a:cubicBezTo>
                  <a:pt x="378178" y="304800"/>
                  <a:pt x="379566" y="285785"/>
                  <a:pt x="389467" y="270933"/>
                </a:cubicBezTo>
                <a:cubicBezTo>
                  <a:pt x="418217" y="227809"/>
                  <a:pt x="451311" y="214664"/>
                  <a:pt x="491067" y="186266"/>
                </a:cubicBezTo>
                <a:cubicBezTo>
                  <a:pt x="521244" y="164711"/>
                  <a:pt x="636443" y="73722"/>
                  <a:pt x="660400" y="67733"/>
                </a:cubicBezTo>
                <a:cubicBezTo>
                  <a:pt x="682978" y="62089"/>
                  <a:pt x="705756" y="57194"/>
                  <a:pt x="728133" y="50800"/>
                </a:cubicBezTo>
                <a:cubicBezTo>
                  <a:pt x="745296" y="45896"/>
                  <a:pt x="761617" y="38195"/>
                  <a:pt x="778933" y="33866"/>
                </a:cubicBezTo>
                <a:cubicBezTo>
                  <a:pt x="806855" y="26885"/>
                  <a:pt x="835504" y="23176"/>
                  <a:pt x="863600" y="16933"/>
                </a:cubicBezTo>
                <a:cubicBezTo>
                  <a:pt x="886318" y="11885"/>
                  <a:pt x="908755" y="5644"/>
                  <a:pt x="931333" y="0"/>
                </a:cubicBezTo>
                <a:cubicBezTo>
                  <a:pt x="1027289" y="5644"/>
                  <a:pt x="1123147" y="13308"/>
                  <a:pt x="1219200" y="16933"/>
                </a:cubicBezTo>
                <a:cubicBezTo>
                  <a:pt x="1422334" y="24598"/>
                  <a:pt x="1625775" y="23715"/>
                  <a:pt x="1828800" y="33866"/>
                </a:cubicBezTo>
                <a:cubicBezTo>
                  <a:pt x="1887699" y="36811"/>
                  <a:pt x="1911861" y="62207"/>
                  <a:pt x="1964267" y="84666"/>
                </a:cubicBezTo>
                <a:cubicBezTo>
                  <a:pt x="1980673" y="91697"/>
                  <a:pt x="1998134" y="95955"/>
                  <a:pt x="2015067" y="101600"/>
                </a:cubicBezTo>
                <a:cubicBezTo>
                  <a:pt x="2088445" y="95955"/>
                  <a:pt x="2162866" y="98229"/>
                  <a:pt x="2235200" y="84666"/>
                </a:cubicBezTo>
                <a:cubicBezTo>
                  <a:pt x="2255203" y="80916"/>
                  <a:pt x="2267797" y="59901"/>
                  <a:pt x="2286000" y="50800"/>
                </a:cubicBezTo>
                <a:cubicBezTo>
                  <a:pt x="2327008" y="30296"/>
                  <a:pt x="2331917" y="33866"/>
                  <a:pt x="2370667" y="33866"/>
                </a:cubicBezTo>
                <a:lnTo>
                  <a:pt x="2370667" y="33866"/>
                </a:lnTo>
                <a:lnTo>
                  <a:pt x="2370667" y="33866"/>
                </a:lnTo>
                <a:lnTo>
                  <a:pt x="2370667"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523068" y="1405467"/>
            <a:ext cx="848271" cy="541866"/>
          </a:xfrm>
          <a:custGeom>
            <a:avLst/>
            <a:gdLst>
              <a:gd name="connsiteX0" fmla="*/ 0 w 848271"/>
              <a:gd name="connsiteY0" fmla="*/ 0 h 541866"/>
              <a:gd name="connsiteX1" fmla="*/ 0 w 848271"/>
              <a:gd name="connsiteY1" fmla="*/ 0 h 541866"/>
              <a:gd name="connsiteX2" fmla="*/ 135466 w 848271"/>
              <a:gd name="connsiteY2" fmla="*/ 50800 h 541866"/>
              <a:gd name="connsiteX3" fmla="*/ 745066 w 848271"/>
              <a:gd name="connsiteY3" fmla="*/ 84666 h 541866"/>
              <a:gd name="connsiteX4" fmla="*/ 846666 w 848271"/>
              <a:gd name="connsiteY4" fmla="*/ 169333 h 541866"/>
              <a:gd name="connsiteX5" fmla="*/ 829733 w 848271"/>
              <a:gd name="connsiteY5" fmla="*/ 237066 h 541866"/>
              <a:gd name="connsiteX6" fmla="*/ 745066 w 848271"/>
              <a:gd name="connsiteY6" fmla="*/ 321733 h 541866"/>
              <a:gd name="connsiteX7" fmla="*/ 711200 w 848271"/>
              <a:gd name="connsiteY7" fmla="*/ 372533 h 541866"/>
              <a:gd name="connsiteX8" fmla="*/ 660400 w 848271"/>
              <a:gd name="connsiteY8" fmla="*/ 406400 h 541866"/>
              <a:gd name="connsiteX9" fmla="*/ 660400 w 848271"/>
              <a:gd name="connsiteY9" fmla="*/ 541866 h 541866"/>
              <a:gd name="connsiteX10" fmla="*/ 660400 w 848271"/>
              <a:gd name="connsiteY10" fmla="*/ 54186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271" h="541866">
                <a:moveTo>
                  <a:pt x="0" y="0"/>
                </a:moveTo>
                <a:lnTo>
                  <a:pt x="0" y="0"/>
                </a:lnTo>
                <a:lnTo>
                  <a:pt x="135466" y="50800"/>
                </a:lnTo>
                <a:cubicBezTo>
                  <a:pt x="342361" y="126035"/>
                  <a:pt x="384478" y="73739"/>
                  <a:pt x="745066" y="84666"/>
                </a:cubicBezTo>
                <a:cubicBezTo>
                  <a:pt x="766908" y="99227"/>
                  <a:pt x="838997" y="142490"/>
                  <a:pt x="846666" y="169333"/>
                </a:cubicBezTo>
                <a:cubicBezTo>
                  <a:pt x="853060" y="191710"/>
                  <a:pt x="838901" y="215675"/>
                  <a:pt x="829733" y="237066"/>
                </a:cubicBezTo>
                <a:cubicBezTo>
                  <a:pt x="807155" y="289747"/>
                  <a:pt x="790221" y="291629"/>
                  <a:pt x="745066" y="321733"/>
                </a:cubicBezTo>
                <a:cubicBezTo>
                  <a:pt x="733777" y="338666"/>
                  <a:pt x="725590" y="358142"/>
                  <a:pt x="711200" y="372533"/>
                </a:cubicBezTo>
                <a:cubicBezTo>
                  <a:pt x="696809" y="386924"/>
                  <a:pt x="666248" y="386907"/>
                  <a:pt x="660400" y="406400"/>
                </a:cubicBezTo>
                <a:cubicBezTo>
                  <a:pt x="647425" y="449651"/>
                  <a:pt x="660400" y="496711"/>
                  <a:pt x="660400" y="541866"/>
                </a:cubicBezTo>
                <a:lnTo>
                  <a:pt x="660400" y="541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734654" y="808591"/>
            <a:ext cx="2239004" cy="400110"/>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The School (5%)</a:t>
            </a:r>
          </a:p>
        </p:txBody>
      </p:sp>
      <p:sp>
        <p:nvSpPr>
          <p:cNvPr id="2" name="Freeform 1"/>
          <p:cNvSpPr/>
          <p:nvPr/>
        </p:nvSpPr>
        <p:spPr>
          <a:xfrm>
            <a:off x="2472029" y="914287"/>
            <a:ext cx="694504" cy="542221"/>
          </a:xfrm>
          <a:custGeom>
            <a:avLst/>
            <a:gdLst>
              <a:gd name="connsiteX0" fmla="*/ 34104 w 694504"/>
              <a:gd name="connsiteY0" fmla="*/ 542221 h 542221"/>
              <a:gd name="connsiteX1" fmla="*/ 34104 w 694504"/>
              <a:gd name="connsiteY1" fmla="*/ 542221 h 542221"/>
              <a:gd name="connsiteX2" fmla="*/ 238 w 694504"/>
              <a:gd name="connsiteY2" fmla="*/ 389821 h 542221"/>
              <a:gd name="connsiteX3" fmla="*/ 51038 w 694504"/>
              <a:gd name="connsiteY3" fmla="*/ 203554 h 542221"/>
              <a:gd name="connsiteX4" fmla="*/ 152638 w 694504"/>
              <a:gd name="connsiteY4" fmla="*/ 135821 h 542221"/>
              <a:gd name="connsiteX5" fmla="*/ 203438 w 694504"/>
              <a:gd name="connsiteY5" fmla="*/ 101954 h 542221"/>
              <a:gd name="connsiteX6" fmla="*/ 305038 w 694504"/>
              <a:gd name="connsiteY6" fmla="*/ 34221 h 542221"/>
              <a:gd name="connsiteX7" fmla="*/ 389704 w 694504"/>
              <a:gd name="connsiteY7" fmla="*/ 354 h 542221"/>
              <a:gd name="connsiteX8" fmla="*/ 694504 w 694504"/>
              <a:gd name="connsiteY8" fmla="*/ 34221 h 5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504" h="542221">
                <a:moveTo>
                  <a:pt x="34104" y="542221"/>
                </a:moveTo>
                <a:lnTo>
                  <a:pt x="34104" y="542221"/>
                </a:lnTo>
                <a:cubicBezTo>
                  <a:pt x="22815" y="491421"/>
                  <a:pt x="3484" y="441759"/>
                  <a:pt x="238" y="389821"/>
                </a:cubicBezTo>
                <a:cubicBezTo>
                  <a:pt x="-2188" y="350997"/>
                  <a:pt x="13824" y="240768"/>
                  <a:pt x="51038" y="203554"/>
                </a:cubicBezTo>
                <a:cubicBezTo>
                  <a:pt x="79819" y="174773"/>
                  <a:pt x="118771" y="158399"/>
                  <a:pt x="152638" y="135821"/>
                </a:cubicBezTo>
                <a:lnTo>
                  <a:pt x="203438" y="101954"/>
                </a:lnTo>
                <a:lnTo>
                  <a:pt x="305038" y="34221"/>
                </a:lnTo>
                <a:cubicBezTo>
                  <a:pt x="365231" y="-5908"/>
                  <a:pt x="335487" y="354"/>
                  <a:pt x="389704" y="354"/>
                </a:cubicBezTo>
                <a:lnTo>
                  <a:pt x="694504" y="3422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777261" y="1794933"/>
            <a:ext cx="1186072" cy="2353734"/>
          </a:xfrm>
          <a:custGeom>
            <a:avLst/>
            <a:gdLst>
              <a:gd name="connsiteX0" fmla="*/ 1186072 w 1186072"/>
              <a:gd name="connsiteY0" fmla="*/ 626534 h 2353734"/>
              <a:gd name="connsiteX1" fmla="*/ 1186072 w 1186072"/>
              <a:gd name="connsiteY1" fmla="*/ 626534 h 2353734"/>
              <a:gd name="connsiteX2" fmla="*/ 1135272 w 1186072"/>
              <a:gd name="connsiteY2" fmla="*/ 491067 h 2353734"/>
              <a:gd name="connsiteX3" fmla="*/ 1067539 w 1186072"/>
              <a:gd name="connsiteY3" fmla="*/ 338667 h 2353734"/>
              <a:gd name="connsiteX4" fmla="*/ 1033672 w 1186072"/>
              <a:gd name="connsiteY4" fmla="*/ 203200 h 2353734"/>
              <a:gd name="connsiteX5" fmla="*/ 1016739 w 1186072"/>
              <a:gd name="connsiteY5" fmla="*/ 135467 h 2353734"/>
              <a:gd name="connsiteX6" fmla="*/ 965939 w 1186072"/>
              <a:gd name="connsiteY6" fmla="*/ 118534 h 2353734"/>
              <a:gd name="connsiteX7" fmla="*/ 898206 w 1186072"/>
              <a:gd name="connsiteY7" fmla="*/ 101600 h 2353734"/>
              <a:gd name="connsiteX8" fmla="*/ 796606 w 1186072"/>
              <a:gd name="connsiteY8" fmla="*/ 50800 h 2353734"/>
              <a:gd name="connsiteX9" fmla="*/ 695006 w 1186072"/>
              <a:gd name="connsiteY9" fmla="*/ 0 h 2353734"/>
              <a:gd name="connsiteX10" fmla="*/ 508739 w 1186072"/>
              <a:gd name="connsiteY10" fmla="*/ 33867 h 2353734"/>
              <a:gd name="connsiteX11" fmla="*/ 407139 w 1186072"/>
              <a:gd name="connsiteY11" fmla="*/ 101600 h 2353734"/>
              <a:gd name="connsiteX12" fmla="*/ 356339 w 1186072"/>
              <a:gd name="connsiteY12" fmla="*/ 270934 h 2353734"/>
              <a:gd name="connsiteX13" fmla="*/ 339406 w 1186072"/>
              <a:gd name="connsiteY13" fmla="*/ 321734 h 2353734"/>
              <a:gd name="connsiteX14" fmla="*/ 187006 w 1186072"/>
              <a:gd name="connsiteY14" fmla="*/ 440267 h 2353734"/>
              <a:gd name="connsiteX15" fmla="*/ 85406 w 1186072"/>
              <a:gd name="connsiteY15" fmla="*/ 474134 h 2353734"/>
              <a:gd name="connsiteX16" fmla="*/ 34606 w 1186072"/>
              <a:gd name="connsiteY16" fmla="*/ 508000 h 2353734"/>
              <a:gd name="connsiteX17" fmla="*/ 739 w 1186072"/>
              <a:gd name="connsiteY17" fmla="*/ 558800 h 2353734"/>
              <a:gd name="connsiteX18" fmla="*/ 17672 w 1186072"/>
              <a:gd name="connsiteY18" fmla="*/ 694267 h 2353734"/>
              <a:gd name="connsiteX19" fmla="*/ 51539 w 1186072"/>
              <a:gd name="connsiteY19" fmla="*/ 829734 h 2353734"/>
              <a:gd name="connsiteX20" fmla="*/ 102339 w 1186072"/>
              <a:gd name="connsiteY20" fmla="*/ 880534 h 2353734"/>
              <a:gd name="connsiteX21" fmla="*/ 153139 w 1186072"/>
              <a:gd name="connsiteY21" fmla="*/ 914400 h 2353734"/>
              <a:gd name="connsiteX22" fmla="*/ 203939 w 1186072"/>
              <a:gd name="connsiteY22" fmla="*/ 965200 h 2353734"/>
              <a:gd name="connsiteX23" fmla="*/ 305539 w 1186072"/>
              <a:gd name="connsiteY23" fmla="*/ 1032934 h 2353734"/>
              <a:gd name="connsiteX24" fmla="*/ 339406 w 1186072"/>
              <a:gd name="connsiteY24" fmla="*/ 1134534 h 2353734"/>
              <a:gd name="connsiteX25" fmla="*/ 373272 w 1186072"/>
              <a:gd name="connsiteY25" fmla="*/ 1270000 h 2353734"/>
              <a:gd name="connsiteX26" fmla="*/ 339406 w 1186072"/>
              <a:gd name="connsiteY26" fmla="*/ 1608667 h 2353734"/>
              <a:gd name="connsiteX27" fmla="*/ 305539 w 1186072"/>
              <a:gd name="connsiteY27" fmla="*/ 1710267 h 2353734"/>
              <a:gd name="connsiteX28" fmla="*/ 271672 w 1186072"/>
              <a:gd name="connsiteY28" fmla="*/ 1828800 h 2353734"/>
              <a:gd name="connsiteX29" fmla="*/ 237806 w 1186072"/>
              <a:gd name="connsiteY29" fmla="*/ 1896534 h 2353734"/>
              <a:gd name="connsiteX30" fmla="*/ 254739 w 1186072"/>
              <a:gd name="connsiteY30" fmla="*/ 1964267 h 2353734"/>
              <a:gd name="connsiteX31" fmla="*/ 288606 w 1186072"/>
              <a:gd name="connsiteY31" fmla="*/ 2015067 h 2353734"/>
              <a:gd name="connsiteX32" fmla="*/ 356339 w 1186072"/>
              <a:gd name="connsiteY32" fmla="*/ 2150534 h 2353734"/>
              <a:gd name="connsiteX33" fmla="*/ 373272 w 1186072"/>
              <a:gd name="connsiteY33" fmla="*/ 2201334 h 2353734"/>
              <a:gd name="connsiteX34" fmla="*/ 373272 w 1186072"/>
              <a:gd name="connsiteY34" fmla="*/ 2353734 h 2353734"/>
              <a:gd name="connsiteX35" fmla="*/ 373272 w 1186072"/>
              <a:gd name="connsiteY35" fmla="*/ 2353734 h 23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072" h="2353734">
                <a:moveTo>
                  <a:pt x="1186072" y="626534"/>
                </a:moveTo>
                <a:lnTo>
                  <a:pt x="1186072" y="626534"/>
                </a:lnTo>
                <a:cubicBezTo>
                  <a:pt x="1169139" y="581378"/>
                  <a:pt x="1155228" y="534971"/>
                  <a:pt x="1135272" y="491067"/>
                </a:cubicBezTo>
                <a:cubicBezTo>
                  <a:pt x="1084600" y="379587"/>
                  <a:pt x="1102587" y="513910"/>
                  <a:pt x="1067539" y="338667"/>
                </a:cubicBezTo>
                <a:cubicBezTo>
                  <a:pt x="1033111" y="166524"/>
                  <a:pt x="1068387" y="324700"/>
                  <a:pt x="1033672" y="203200"/>
                </a:cubicBezTo>
                <a:cubicBezTo>
                  <a:pt x="1027278" y="180823"/>
                  <a:pt x="1031277" y="153640"/>
                  <a:pt x="1016739" y="135467"/>
                </a:cubicBezTo>
                <a:cubicBezTo>
                  <a:pt x="1005589" y="121529"/>
                  <a:pt x="983101" y="123438"/>
                  <a:pt x="965939" y="118534"/>
                </a:cubicBezTo>
                <a:cubicBezTo>
                  <a:pt x="943562" y="112140"/>
                  <a:pt x="920784" y="107245"/>
                  <a:pt x="898206" y="101600"/>
                </a:cubicBezTo>
                <a:cubicBezTo>
                  <a:pt x="752621" y="4545"/>
                  <a:pt x="936820" y="120907"/>
                  <a:pt x="796606" y="50800"/>
                </a:cubicBezTo>
                <a:cubicBezTo>
                  <a:pt x="665303" y="-14852"/>
                  <a:pt x="822694" y="42564"/>
                  <a:pt x="695006" y="0"/>
                </a:cubicBezTo>
                <a:cubicBezTo>
                  <a:pt x="665487" y="3690"/>
                  <a:pt x="554208" y="8607"/>
                  <a:pt x="508739" y="33867"/>
                </a:cubicBezTo>
                <a:cubicBezTo>
                  <a:pt x="473158" y="53634"/>
                  <a:pt x="407139" y="101600"/>
                  <a:pt x="407139" y="101600"/>
                </a:cubicBezTo>
                <a:cubicBezTo>
                  <a:pt x="326665" y="343020"/>
                  <a:pt x="407516" y="91809"/>
                  <a:pt x="356339" y="270934"/>
                </a:cubicBezTo>
                <a:cubicBezTo>
                  <a:pt x="351436" y="288097"/>
                  <a:pt x="349307" y="306882"/>
                  <a:pt x="339406" y="321734"/>
                </a:cubicBezTo>
                <a:cubicBezTo>
                  <a:pt x="314359" y="359304"/>
                  <a:pt x="215841" y="430655"/>
                  <a:pt x="187006" y="440267"/>
                </a:cubicBezTo>
                <a:cubicBezTo>
                  <a:pt x="153139" y="451556"/>
                  <a:pt x="115109" y="454332"/>
                  <a:pt x="85406" y="474134"/>
                </a:cubicBezTo>
                <a:lnTo>
                  <a:pt x="34606" y="508000"/>
                </a:lnTo>
                <a:cubicBezTo>
                  <a:pt x="23317" y="524933"/>
                  <a:pt x="2582" y="538532"/>
                  <a:pt x="739" y="558800"/>
                </a:cubicBezTo>
                <a:cubicBezTo>
                  <a:pt x="-3381" y="604120"/>
                  <a:pt x="10752" y="649289"/>
                  <a:pt x="17672" y="694267"/>
                </a:cubicBezTo>
                <a:cubicBezTo>
                  <a:pt x="19381" y="705377"/>
                  <a:pt x="37118" y="808102"/>
                  <a:pt x="51539" y="829734"/>
                </a:cubicBezTo>
                <a:cubicBezTo>
                  <a:pt x="64823" y="849659"/>
                  <a:pt x="83942" y="865203"/>
                  <a:pt x="102339" y="880534"/>
                </a:cubicBezTo>
                <a:cubicBezTo>
                  <a:pt x="117973" y="893562"/>
                  <a:pt x="137505" y="901372"/>
                  <a:pt x="153139" y="914400"/>
                </a:cubicBezTo>
                <a:cubicBezTo>
                  <a:pt x="171536" y="929731"/>
                  <a:pt x="185036" y="950498"/>
                  <a:pt x="203939" y="965200"/>
                </a:cubicBezTo>
                <a:cubicBezTo>
                  <a:pt x="236068" y="990189"/>
                  <a:pt x="305539" y="1032934"/>
                  <a:pt x="305539" y="1032934"/>
                </a:cubicBezTo>
                <a:cubicBezTo>
                  <a:pt x="316828" y="1066801"/>
                  <a:pt x="330748" y="1099901"/>
                  <a:pt x="339406" y="1134534"/>
                </a:cubicBezTo>
                <a:lnTo>
                  <a:pt x="373272" y="1270000"/>
                </a:lnTo>
                <a:cubicBezTo>
                  <a:pt x="368790" y="1328265"/>
                  <a:pt x="358334" y="1526645"/>
                  <a:pt x="339406" y="1608667"/>
                </a:cubicBezTo>
                <a:cubicBezTo>
                  <a:pt x="331379" y="1643451"/>
                  <a:pt x="314197" y="1675634"/>
                  <a:pt x="305539" y="1710267"/>
                </a:cubicBezTo>
                <a:cubicBezTo>
                  <a:pt x="296944" y="1744647"/>
                  <a:pt x="286250" y="1794784"/>
                  <a:pt x="271672" y="1828800"/>
                </a:cubicBezTo>
                <a:cubicBezTo>
                  <a:pt x="261728" y="1852002"/>
                  <a:pt x="249095" y="1873956"/>
                  <a:pt x="237806" y="1896534"/>
                </a:cubicBezTo>
                <a:cubicBezTo>
                  <a:pt x="243450" y="1919112"/>
                  <a:pt x="245571" y="1942876"/>
                  <a:pt x="254739" y="1964267"/>
                </a:cubicBezTo>
                <a:cubicBezTo>
                  <a:pt x="262756" y="1982973"/>
                  <a:pt x="278861" y="1997201"/>
                  <a:pt x="288606" y="2015067"/>
                </a:cubicBezTo>
                <a:cubicBezTo>
                  <a:pt x="312781" y="2059388"/>
                  <a:pt x="340374" y="2102639"/>
                  <a:pt x="356339" y="2150534"/>
                </a:cubicBezTo>
                <a:cubicBezTo>
                  <a:pt x="361983" y="2167467"/>
                  <a:pt x="371790" y="2183546"/>
                  <a:pt x="373272" y="2201334"/>
                </a:cubicBezTo>
                <a:cubicBezTo>
                  <a:pt x="377491" y="2251959"/>
                  <a:pt x="373272" y="2302934"/>
                  <a:pt x="373272" y="2353734"/>
                </a:cubicBezTo>
                <a:lnTo>
                  <a:pt x="373272" y="235373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1843831" y="4148668"/>
            <a:ext cx="2239004" cy="1015663"/>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Student’s Ability &amp; Capacity to Learn (50%)</a:t>
            </a:r>
          </a:p>
        </p:txBody>
      </p:sp>
      <p:sp>
        <p:nvSpPr>
          <p:cNvPr id="11" name="Freeform 10"/>
          <p:cNvSpPr/>
          <p:nvPr/>
        </p:nvSpPr>
        <p:spPr>
          <a:xfrm>
            <a:off x="3105469" y="321734"/>
            <a:ext cx="2143864" cy="1151467"/>
          </a:xfrm>
          <a:custGeom>
            <a:avLst/>
            <a:gdLst>
              <a:gd name="connsiteX0" fmla="*/ 94931 w 2143864"/>
              <a:gd name="connsiteY0" fmla="*/ 1151467 h 1151467"/>
              <a:gd name="connsiteX1" fmla="*/ 94931 w 2143864"/>
              <a:gd name="connsiteY1" fmla="*/ 1151467 h 1151467"/>
              <a:gd name="connsiteX2" fmla="*/ 27198 w 2143864"/>
              <a:gd name="connsiteY2" fmla="*/ 897467 h 1151467"/>
              <a:gd name="connsiteX3" fmla="*/ 94931 w 2143864"/>
              <a:gd name="connsiteY3" fmla="*/ 880534 h 1151467"/>
              <a:gd name="connsiteX4" fmla="*/ 196531 w 2143864"/>
              <a:gd name="connsiteY4" fmla="*/ 829734 h 1151467"/>
              <a:gd name="connsiteX5" fmla="*/ 298131 w 2143864"/>
              <a:gd name="connsiteY5" fmla="*/ 778934 h 1151467"/>
              <a:gd name="connsiteX6" fmla="*/ 992398 w 2143864"/>
              <a:gd name="connsiteY6" fmla="*/ 745067 h 1151467"/>
              <a:gd name="connsiteX7" fmla="*/ 1093998 w 2143864"/>
              <a:gd name="connsiteY7" fmla="*/ 711200 h 1151467"/>
              <a:gd name="connsiteX8" fmla="*/ 1144798 w 2143864"/>
              <a:gd name="connsiteY8" fmla="*/ 677334 h 1151467"/>
              <a:gd name="connsiteX9" fmla="*/ 1246398 w 2143864"/>
              <a:gd name="connsiteY9" fmla="*/ 592667 h 1151467"/>
              <a:gd name="connsiteX10" fmla="*/ 1297198 w 2143864"/>
              <a:gd name="connsiteY10" fmla="*/ 575734 h 1151467"/>
              <a:gd name="connsiteX11" fmla="*/ 1398798 w 2143864"/>
              <a:gd name="connsiteY11" fmla="*/ 508000 h 1151467"/>
              <a:gd name="connsiteX12" fmla="*/ 1517331 w 2143864"/>
              <a:gd name="connsiteY12" fmla="*/ 389467 h 1151467"/>
              <a:gd name="connsiteX13" fmla="*/ 1534264 w 2143864"/>
              <a:gd name="connsiteY13" fmla="*/ 338667 h 1151467"/>
              <a:gd name="connsiteX14" fmla="*/ 1585064 w 2143864"/>
              <a:gd name="connsiteY14" fmla="*/ 321734 h 1151467"/>
              <a:gd name="connsiteX15" fmla="*/ 1686664 w 2143864"/>
              <a:gd name="connsiteY15" fmla="*/ 254000 h 1151467"/>
              <a:gd name="connsiteX16" fmla="*/ 1754398 w 2143864"/>
              <a:gd name="connsiteY16" fmla="*/ 220134 h 1151467"/>
              <a:gd name="connsiteX17" fmla="*/ 1855998 w 2143864"/>
              <a:gd name="connsiteY17" fmla="*/ 152400 h 1151467"/>
              <a:gd name="connsiteX18" fmla="*/ 1889864 w 2143864"/>
              <a:gd name="connsiteY18" fmla="*/ 101600 h 1151467"/>
              <a:gd name="connsiteX19" fmla="*/ 2093064 w 2143864"/>
              <a:gd name="connsiteY19" fmla="*/ 0 h 1151467"/>
              <a:gd name="connsiteX20" fmla="*/ 2143864 w 2143864"/>
              <a:gd name="connsiteY20" fmla="*/ 0 h 1151467"/>
              <a:gd name="connsiteX21" fmla="*/ 2143864 w 2143864"/>
              <a:gd name="connsiteY21" fmla="*/ 0 h 11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43864" h="1151467">
                <a:moveTo>
                  <a:pt x="94931" y="1151467"/>
                </a:moveTo>
                <a:lnTo>
                  <a:pt x="94931" y="1151467"/>
                </a:lnTo>
                <a:cubicBezTo>
                  <a:pt x="31270" y="1062342"/>
                  <a:pt x="-40236" y="1018847"/>
                  <a:pt x="27198" y="897467"/>
                </a:cubicBezTo>
                <a:cubicBezTo>
                  <a:pt x="38500" y="877123"/>
                  <a:pt x="72353" y="886178"/>
                  <a:pt x="94931" y="880534"/>
                </a:cubicBezTo>
                <a:cubicBezTo>
                  <a:pt x="240517" y="783476"/>
                  <a:pt x="56317" y="899841"/>
                  <a:pt x="196531" y="829734"/>
                </a:cubicBezTo>
                <a:cubicBezTo>
                  <a:pt x="263133" y="796433"/>
                  <a:pt x="227190" y="793122"/>
                  <a:pt x="298131" y="778934"/>
                </a:cubicBezTo>
                <a:cubicBezTo>
                  <a:pt x="503364" y="737887"/>
                  <a:pt x="873994" y="748549"/>
                  <a:pt x="992398" y="745067"/>
                </a:cubicBezTo>
                <a:cubicBezTo>
                  <a:pt x="1026265" y="733778"/>
                  <a:pt x="1064295" y="731002"/>
                  <a:pt x="1093998" y="711200"/>
                </a:cubicBezTo>
                <a:cubicBezTo>
                  <a:pt x="1110931" y="699911"/>
                  <a:pt x="1129164" y="690362"/>
                  <a:pt x="1144798" y="677334"/>
                </a:cubicBezTo>
                <a:cubicBezTo>
                  <a:pt x="1200972" y="630522"/>
                  <a:pt x="1183335" y="624198"/>
                  <a:pt x="1246398" y="592667"/>
                </a:cubicBezTo>
                <a:cubicBezTo>
                  <a:pt x="1262363" y="584685"/>
                  <a:pt x="1280265" y="581378"/>
                  <a:pt x="1297198" y="575734"/>
                </a:cubicBezTo>
                <a:cubicBezTo>
                  <a:pt x="1331065" y="553156"/>
                  <a:pt x="1376220" y="541867"/>
                  <a:pt x="1398798" y="508000"/>
                </a:cubicBezTo>
                <a:cubicBezTo>
                  <a:pt x="1476432" y="391548"/>
                  <a:pt x="1427917" y="419271"/>
                  <a:pt x="1517331" y="389467"/>
                </a:cubicBezTo>
                <a:cubicBezTo>
                  <a:pt x="1522975" y="372534"/>
                  <a:pt x="1521643" y="351288"/>
                  <a:pt x="1534264" y="338667"/>
                </a:cubicBezTo>
                <a:cubicBezTo>
                  <a:pt x="1546885" y="326046"/>
                  <a:pt x="1569461" y="330402"/>
                  <a:pt x="1585064" y="321734"/>
                </a:cubicBezTo>
                <a:cubicBezTo>
                  <a:pt x="1620645" y="301967"/>
                  <a:pt x="1650258" y="272202"/>
                  <a:pt x="1686664" y="254000"/>
                </a:cubicBezTo>
                <a:cubicBezTo>
                  <a:pt x="1709242" y="242711"/>
                  <a:pt x="1732752" y="233121"/>
                  <a:pt x="1754398" y="220134"/>
                </a:cubicBezTo>
                <a:cubicBezTo>
                  <a:pt x="1789300" y="199193"/>
                  <a:pt x="1855998" y="152400"/>
                  <a:pt x="1855998" y="152400"/>
                </a:cubicBezTo>
                <a:cubicBezTo>
                  <a:pt x="1867287" y="135467"/>
                  <a:pt x="1874548" y="115001"/>
                  <a:pt x="1889864" y="101600"/>
                </a:cubicBezTo>
                <a:cubicBezTo>
                  <a:pt x="1929001" y="67355"/>
                  <a:pt x="2033685" y="0"/>
                  <a:pt x="2093064" y="0"/>
                </a:cubicBezTo>
                <a:lnTo>
                  <a:pt x="2143864" y="0"/>
                </a:lnTo>
                <a:lnTo>
                  <a:pt x="214386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916263" y="209730"/>
            <a:ext cx="4041471" cy="400110"/>
          </a:xfrm>
          <a:prstGeom prst="rect">
            <a:avLst/>
          </a:prstGeom>
          <a:noFill/>
        </p:spPr>
        <p:txBody>
          <a:bodyPr wrap="square" rtlCol="0">
            <a:spAutoFit/>
          </a:bodyPr>
          <a:lstStyle/>
          <a:p>
            <a:r>
              <a:rPr lang="en-US" sz="2000" dirty="0">
                <a:solidFill>
                  <a:srgbClr val="FF0000"/>
                </a:solidFill>
                <a:latin typeface="Arial Rounded MT Bold"/>
                <a:cs typeface="Arial Rounded MT Bold"/>
              </a:rPr>
              <a:t>The School’s Leadership (5%)</a:t>
            </a:r>
          </a:p>
        </p:txBody>
      </p:sp>
      <p:sp>
        <p:nvSpPr>
          <p:cNvPr id="19" name="Freeform 18"/>
          <p:cNvSpPr/>
          <p:nvPr/>
        </p:nvSpPr>
        <p:spPr>
          <a:xfrm>
            <a:off x="1507068" y="931334"/>
            <a:ext cx="1693333" cy="846667"/>
          </a:xfrm>
          <a:custGeom>
            <a:avLst/>
            <a:gdLst>
              <a:gd name="connsiteX0" fmla="*/ 0 w 1693333"/>
              <a:gd name="connsiteY0" fmla="*/ 67734 h 846667"/>
              <a:gd name="connsiteX1" fmla="*/ 0 w 1693333"/>
              <a:gd name="connsiteY1" fmla="*/ 67734 h 846667"/>
              <a:gd name="connsiteX2" fmla="*/ 304800 w 1693333"/>
              <a:gd name="connsiteY2" fmla="*/ 33867 h 846667"/>
              <a:gd name="connsiteX3" fmla="*/ 423333 w 1693333"/>
              <a:gd name="connsiteY3" fmla="*/ 0 h 846667"/>
              <a:gd name="connsiteX4" fmla="*/ 609600 w 1693333"/>
              <a:gd name="connsiteY4" fmla="*/ 33867 h 846667"/>
              <a:gd name="connsiteX5" fmla="*/ 660400 w 1693333"/>
              <a:gd name="connsiteY5" fmla="*/ 67734 h 846667"/>
              <a:gd name="connsiteX6" fmla="*/ 694266 w 1693333"/>
              <a:gd name="connsiteY6" fmla="*/ 169334 h 846667"/>
              <a:gd name="connsiteX7" fmla="*/ 711200 w 1693333"/>
              <a:gd name="connsiteY7" fmla="*/ 220134 h 846667"/>
              <a:gd name="connsiteX8" fmla="*/ 762000 w 1693333"/>
              <a:gd name="connsiteY8" fmla="*/ 508000 h 846667"/>
              <a:gd name="connsiteX9" fmla="*/ 795866 w 1693333"/>
              <a:gd name="connsiteY9" fmla="*/ 558800 h 846667"/>
              <a:gd name="connsiteX10" fmla="*/ 846666 w 1693333"/>
              <a:gd name="connsiteY10" fmla="*/ 592667 h 846667"/>
              <a:gd name="connsiteX11" fmla="*/ 965200 w 1693333"/>
              <a:gd name="connsiteY11" fmla="*/ 728134 h 846667"/>
              <a:gd name="connsiteX12" fmla="*/ 1016000 w 1693333"/>
              <a:gd name="connsiteY12" fmla="*/ 778934 h 846667"/>
              <a:gd name="connsiteX13" fmla="*/ 1117600 w 1693333"/>
              <a:gd name="connsiteY13" fmla="*/ 829734 h 846667"/>
              <a:gd name="connsiteX14" fmla="*/ 1253066 w 1693333"/>
              <a:gd name="connsiteY14" fmla="*/ 812800 h 846667"/>
              <a:gd name="connsiteX15" fmla="*/ 1354666 w 1693333"/>
              <a:gd name="connsiteY15" fmla="*/ 778934 h 846667"/>
              <a:gd name="connsiteX16" fmla="*/ 1405466 w 1693333"/>
              <a:gd name="connsiteY16" fmla="*/ 745067 h 846667"/>
              <a:gd name="connsiteX17" fmla="*/ 1524000 w 1693333"/>
              <a:gd name="connsiteY17" fmla="*/ 711200 h 846667"/>
              <a:gd name="connsiteX18" fmla="*/ 1574800 w 1693333"/>
              <a:gd name="connsiteY18" fmla="*/ 677334 h 846667"/>
              <a:gd name="connsiteX19" fmla="*/ 1659466 w 1693333"/>
              <a:gd name="connsiteY19" fmla="*/ 745067 h 846667"/>
              <a:gd name="connsiteX20" fmla="*/ 1693333 w 1693333"/>
              <a:gd name="connsiteY20" fmla="*/ 846667 h 846667"/>
              <a:gd name="connsiteX21" fmla="*/ 1693333 w 1693333"/>
              <a:gd name="connsiteY21" fmla="*/ 846667 h 8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3333" h="846667">
                <a:moveTo>
                  <a:pt x="0" y="67734"/>
                </a:moveTo>
                <a:lnTo>
                  <a:pt x="0" y="67734"/>
                </a:lnTo>
                <a:cubicBezTo>
                  <a:pt x="105336" y="58158"/>
                  <a:pt x="201805" y="52593"/>
                  <a:pt x="304800" y="33867"/>
                </a:cubicBezTo>
                <a:cubicBezTo>
                  <a:pt x="351581" y="25361"/>
                  <a:pt x="379805" y="14510"/>
                  <a:pt x="423333" y="0"/>
                </a:cubicBezTo>
                <a:cubicBezTo>
                  <a:pt x="470024" y="5837"/>
                  <a:pt x="557396" y="7765"/>
                  <a:pt x="609600" y="33867"/>
                </a:cubicBezTo>
                <a:cubicBezTo>
                  <a:pt x="627803" y="42968"/>
                  <a:pt x="643467" y="56445"/>
                  <a:pt x="660400" y="67734"/>
                </a:cubicBezTo>
                <a:lnTo>
                  <a:pt x="694266" y="169334"/>
                </a:lnTo>
                <a:lnTo>
                  <a:pt x="711200" y="220134"/>
                </a:lnTo>
                <a:cubicBezTo>
                  <a:pt x="716590" y="279430"/>
                  <a:pt x="716878" y="440315"/>
                  <a:pt x="762000" y="508000"/>
                </a:cubicBezTo>
                <a:cubicBezTo>
                  <a:pt x="773289" y="524933"/>
                  <a:pt x="781476" y="544409"/>
                  <a:pt x="795866" y="558800"/>
                </a:cubicBezTo>
                <a:cubicBezTo>
                  <a:pt x="810257" y="573191"/>
                  <a:pt x="829733" y="581378"/>
                  <a:pt x="846666" y="592667"/>
                </a:cubicBezTo>
                <a:cubicBezTo>
                  <a:pt x="968023" y="774700"/>
                  <a:pt x="859367" y="639939"/>
                  <a:pt x="965200" y="728134"/>
                </a:cubicBezTo>
                <a:cubicBezTo>
                  <a:pt x="983597" y="743465"/>
                  <a:pt x="997603" y="763603"/>
                  <a:pt x="1016000" y="778934"/>
                </a:cubicBezTo>
                <a:cubicBezTo>
                  <a:pt x="1059766" y="815405"/>
                  <a:pt x="1066688" y="812763"/>
                  <a:pt x="1117600" y="829734"/>
                </a:cubicBezTo>
                <a:cubicBezTo>
                  <a:pt x="1162755" y="824089"/>
                  <a:pt x="1208569" y="822335"/>
                  <a:pt x="1253066" y="812800"/>
                </a:cubicBezTo>
                <a:cubicBezTo>
                  <a:pt x="1287972" y="805320"/>
                  <a:pt x="1354666" y="778934"/>
                  <a:pt x="1354666" y="778934"/>
                </a:cubicBezTo>
                <a:cubicBezTo>
                  <a:pt x="1371599" y="767645"/>
                  <a:pt x="1386760" y="753084"/>
                  <a:pt x="1405466" y="745067"/>
                </a:cubicBezTo>
                <a:cubicBezTo>
                  <a:pt x="1481448" y="712504"/>
                  <a:pt x="1458077" y="744162"/>
                  <a:pt x="1524000" y="711200"/>
                </a:cubicBezTo>
                <a:cubicBezTo>
                  <a:pt x="1542203" y="702099"/>
                  <a:pt x="1557867" y="688623"/>
                  <a:pt x="1574800" y="677334"/>
                </a:cubicBezTo>
                <a:cubicBezTo>
                  <a:pt x="1629887" y="695696"/>
                  <a:pt x="1632825" y="685124"/>
                  <a:pt x="1659466" y="745067"/>
                </a:cubicBezTo>
                <a:cubicBezTo>
                  <a:pt x="1673965" y="777689"/>
                  <a:pt x="1693333" y="846667"/>
                  <a:pt x="1693333" y="846667"/>
                </a:cubicBezTo>
                <a:lnTo>
                  <a:pt x="1693333" y="84666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087409" y="1998133"/>
            <a:ext cx="1096059" cy="1422400"/>
          </a:xfrm>
          <a:custGeom>
            <a:avLst/>
            <a:gdLst>
              <a:gd name="connsiteX0" fmla="*/ 46192 w 1096059"/>
              <a:gd name="connsiteY0" fmla="*/ 0 h 1422400"/>
              <a:gd name="connsiteX1" fmla="*/ 46192 w 1096059"/>
              <a:gd name="connsiteY1" fmla="*/ 0 h 1422400"/>
              <a:gd name="connsiteX2" fmla="*/ 29259 w 1096059"/>
              <a:gd name="connsiteY2" fmla="*/ 152400 h 1422400"/>
              <a:gd name="connsiteX3" fmla="*/ 29259 w 1096059"/>
              <a:gd name="connsiteY3" fmla="*/ 321734 h 1422400"/>
              <a:gd name="connsiteX4" fmla="*/ 130859 w 1096059"/>
              <a:gd name="connsiteY4" fmla="*/ 389467 h 1422400"/>
              <a:gd name="connsiteX5" fmla="*/ 181659 w 1096059"/>
              <a:gd name="connsiteY5" fmla="*/ 423334 h 1422400"/>
              <a:gd name="connsiteX6" fmla="*/ 283259 w 1096059"/>
              <a:gd name="connsiteY6" fmla="*/ 457200 h 1422400"/>
              <a:gd name="connsiteX7" fmla="*/ 334059 w 1096059"/>
              <a:gd name="connsiteY7" fmla="*/ 474134 h 1422400"/>
              <a:gd name="connsiteX8" fmla="*/ 452592 w 1096059"/>
              <a:gd name="connsiteY8" fmla="*/ 491067 h 1422400"/>
              <a:gd name="connsiteX9" fmla="*/ 520325 w 1096059"/>
              <a:gd name="connsiteY9" fmla="*/ 508000 h 1422400"/>
              <a:gd name="connsiteX10" fmla="*/ 621925 w 1096059"/>
              <a:gd name="connsiteY10" fmla="*/ 541867 h 1422400"/>
              <a:gd name="connsiteX11" fmla="*/ 672725 w 1096059"/>
              <a:gd name="connsiteY11" fmla="*/ 592667 h 1422400"/>
              <a:gd name="connsiteX12" fmla="*/ 740459 w 1096059"/>
              <a:gd name="connsiteY12" fmla="*/ 694267 h 1422400"/>
              <a:gd name="connsiteX13" fmla="*/ 740459 w 1096059"/>
              <a:gd name="connsiteY13" fmla="*/ 1016000 h 1422400"/>
              <a:gd name="connsiteX14" fmla="*/ 757392 w 1096059"/>
              <a:gd name="connsiteY14" fmla="*/ 1270000 h 1422400"/>
              <a:gd name="connsiteX15" fmla="*/ 808192 w 1096059"/>
              <a:gd name="connsiteY15" fmla="*/ 1286934 h 1422400"/>
              <a:gd name="connsiteX16" fmla="*/ 960592 w 1096059"/>
              <a:gd name="connsiteY16" fmla="*/ 1354667 h 1422400"/>
              <a:gd name="connsiteX17" fmla="*/ 1011392 w 1096059"/>
              <a:gd name="connsiteY17" fmla="*/ 1371600 h 1422400"/>
              <a:gd name="connsiteX18" fmla="*/ 1096059 w 1096059"/>
              <a:gd name="connsiteY18" fmla="*/ 1422400 h 1422400"/>
              <a:gd name="connsiteX19" fmla="*/ 1096059 w 1096059"/>
              <a:gd name="connsiteY19"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059" h="1422400">
                <a:moveTo>
                  <a:pt x="46192" y="0"/>
                </a:moveTo>
                <a:lnTo>
                  <a:pt x="46192" y="0"/>
                </a:lnTo>
                <a:cubicBezTo>
                  <a:pt x="40548" y="50800"/>
                  <a:pt x="37662" y="101983"/>
                  <a:pt x="29259" y="152400"/>
                </a:cubicBezTo>
                <a:cubicBezTo>
                  <a:pt x="17653" y="222034"/>
                  <a:pt x="-30337" y="228083"/>
                  <a:pt x="29259" y="321734"/>
                </a:cubicBezTo>
                <a:cubicBezTo>
                  <a:pt x="51111" y="356073"/>
                  <a:pt x="96992" y="366889"/>
                  <a:pt x="130859" y="389467"/>
                </a:cubicBezTo>
                <a:cubicBezTo>
                  <a:pt x="147792" y="400756"/>
                  <a:pt x="162352" y="416898"/>
                  <a:pt x="181659" y="423334"/>
                </a:cubicBezTo>
                <a:lnTo>
                  <a:pt x="283259" y="457200"/>
                </a:lnTo>
                <a:cubicBezTo>
                  <a:pt x="300192" y="462844"/>
                  <a:pt x="316389" y="471610"/>
                  <a:pt x="334059" y="474134"/>
                </a:cubicBezTo>
                <a:cubicBezTo>
                  <a:pt x="373570" y="479778"/>
                  <a:pt x="413324" y="483927"/>
                  <a:pt x="452592" y="491067"/>
                </a:cubicBezTo>
                <a:cubicBezTo>
                  <a:pt x="475489" y="495230"/>
                  <a:pt x="498034" y="501313"/>
                  <a:pt x="520325" y="508000"/>
                </a:cubicBezTo>
                <a:cubicBezTo>
                  <a:pt x="554518" y="518258"/>
                  <a:pt x="621925" y="541867"/>
                  <a:pt x="621925" y="541867"/>
                </a:cubicBezTo>
                <a:cubicBezTo>
                  <a:pt x="638858" y="558800"/>
                  <a:pt x="658023" y="573764"/>
                  <a:pt x="672725" y="592667"/>
                </a:cubicBezTo>
                <a:cubicBezTo>
                  <a:pt x="697714" y="624796"/>
                  <a:pt x="740459" y="694267"/>
                  <a:pt x="740459" y="694267"/>
                </a:cubicBezTo>
                <a:cubicBezTo>
                  <a:pt x="789566" y="841590"/>
                  <a:pt x="740459" y="673112"/>
                  <a:pt x="740459" y="1016000"/>
                </a:cubicBezTo>
                <a:cubicBezTo>
                  <a:pt x="740459" y="1100855"/>
                  <a:pt x="736812" y="1187679"/>
                  <a:pt x="757392" y="1270000"/>
                </a:cubicBezTo>
                <a:cubicBezTo>
                  <a:pt x="761721" y="1287316"/>
                  <a:pt x="792227" y="1278952"/>
                  <a:pt x="808192" y="1286934"/>
                </a:cubicBezTo>
                <a:cubicBezTo>
                  <a:pt x="969191" y="1367433"/>
                  <a:pt x="698486" y="1267298"/>
                  <a:pt x="960592" y="1354667"/>
                </a:cubicBezTo>
                <a:lnTo>
                  <a:pt x="1011392" y="1371600"/>
                </a:lnTo>
                <a:cubicBezTo>
                  <a:pt x="1072694" y="1412468"/>
                  <a:pt x="1043989" y="1396366"/>
                  <a:pt x="1096059" y="1422400"/>
                </a:cubicBezTo>
                <a:lnTo>
                  <a:pt x="1096059" y="14224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2472029" y="3332963"/>
            <a:ext cx="2239004" cy="707886"/>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Student’s Home (5-10%)</a:t>
            </a:r>
          </a:p>
        </p:txBody>
      </p:sp>
      <p:sp>
        <p:nvSpPr>
          <p:cNvPr id="22" name="Freeform 21"/>
          <p:cNvSpPr/>
          <p:nvPr/>
        </p:nvSpPr>
        <p:spPr>
          <a:xfrm>
            <a:off x="4453467" y="795867"/>
            <a:ext cx="1422400" cy="287866"/>
          </a:xfrm>
          <a:custGeom>
            <a:avLst/>
            <a:gdLst>
              <a:gd name="connsiteX0" fmla="*/ 0 w 1422400"/>
              <a:gd name="connsiteY0" fmla="*/ 33866 h 287866"/>
              <a:gd name="connsiteX1" fmla="*/ 0 w 1422400"/>
              <a:gd name="connsiteY1" fmla="*/ 33866 h 287866"/>
              <a:gd name="connsiteX2" fmla="*/ 152400 w 1422400"/>
              <a:gd name="connsiteY2" fmla="*/ 16933 h 287866"/>
              <a:gd name="connsiteX3" fmla="*/ 254000 w 1422400"/>
              <a:gd name="connsiteY3" fmla="*/ 0 h 287866"/>
              <a:gd name="connsiteX4" fmla="*/ 474133 w 1422400"/>
              <a:gd name="connsiteY4" fmla="*/ 16933 h 287866"/>
              <a:gd name="connsiteX5" fmla="*/ 524933 w 1422400"/>
              <a:gd name="connsiteY5" fmla="*/ 33866 h 287866"/>
              <a:gd name="connsiteX6" fmla="*/ 643466 w 1422400"/>
              <a:gd name="connsiteY6" fmla="*/ 101600 h 287866"/>
              <a:gd name="connsiteX7" fmla="*/ 762000 w 1422400"/>
              <a:gd name="connsiteY7" fmla="*/ 203200 h 287866"/>
              <a:gd name="connsiteX8" fmla="*/ 829733 w 1422400"/>
              <a:gd name="connsiteY8" fmla="*/ 254000 h 287866"/>
              <a:gd name="connsiteX9" fmla="*/ 948266 w 1422400"/>
              <a:gd name="connsiteY9" fmla="*/ 287866 h 287866"/>
              <a:gd name="connsiteX10" fmla="*/ 1202266 w 1422400"/>
              <a:gd name="connsiteY10" fmla="*/ 270933 h 287866"/>
              <a:gd name="connsiteX11" fmla="*/ 1303866 w 1422400"/>
              <a:gd name="connsiteY11" fmla="*/ 237066 h 287866"/>
              <a:gd name="connsiteX12" fmla="*/ 1354666 w 1422400"/>
              <a:gd name="connsiteY12" fmla="*/ 220133 h 287866"/>
              <a:gd name="connsiteX13" fmla="*/ 1422400 w 1422400"/>
              <a:gd name="connsiteY13" fmla="*/ 220133 h 287866"/>
              <a:gd name="connsiteX14" fmla="*/ 1422400 w 1422400"/>
              <a:gd name="connsiteY14" fmla="*/ 220133 h 28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287866">
                <a:moveTo>
                  <a:pt x="0" y="33866"/>
                </a:moveTo>
                <a:lnTo>
                  <a:pt x="0" y="33866"/>
                </a:lnTo>
                <a:cubicBezTo>
                  <a:pt x="50800" y="28222"/>
                  <a:pt x="101736" y="23688"/>
                  <a:pt x="152400" y="16933"/>
                </a:cubicBezTo>
                <a:cubicBezTo>
                  <a:pt x="186433" y="12395"/>
                  <a:pt x="219666" y="0"/>
                  <a:pt x="254000" y="0"/>
                </a:cubicBezTo>
                <a:cubicBezTo>
                  <a:pt x="327594" y="0"/>
                  <a:pt x="400755" y="11289"/>
                  <a:pt x="474133" y="16933"/>
                </a:cubicBezTo>
                <a:cubicBezTo>
                  <a:pt x="491066" y="22577"/>
                  <a:pt x="509435" y="25010"/>
                  <a:pt x="524933" y="33866"/>
                </a:cubicBezTo>
                <a:cubicBezTo>
                  <a:pt x="668460" y="115881"/>
                  <a:pt x="526987" y="62772"/>
                  <a:pt x="643466" y="101600"/>
                </a:cubicBezTo>
                <a:cubicBezTo>
                  <a:pt x="745822" y="203954"/>
                  <a:pt x="671738" y="138727"/>
                  <a:pt x="762000" y="203200"/>
                </a:cubicBezTo>
                <a:cubicBezTo>
                  <a:pt x="784965" y="219604"/>
                  <a:pt x="805229" y="239998"/>
                  <a:pt x="829733" y="254000"/>
                </a:cubicBezTo>
                <a:cubicBezTo>
                  <a:pt x="848627" y="264796"/>
                  <a:pt x="933604" y="284201"/>
                  <a:pt x="948266" y="287866"/>
                </a:cubicBezTo>
                <a:cubicBezTo>
                  <a:pt x="1032933" y="282222"/>
                  <a:pt x="1118264" y="282933"/>
                  <a:pt x="1202266" y="270933"/>
                </a:cubicBezTo>
                <a:cubicBezTo>
                  <a:pt x="1237606" y="265884"/>
                  <a:pt x="1269999" y="248355"/>
                  <a:pt x="1303866" y="237066"/>
                </a:cubicBezTo>
                <a:cubicBezTo>
                  <a:pt x="1320799" y="231422"/>
                  <a:pt x="1336817" y="220133"/>
                  <a:pt x="1354666" y="220133"/>
                </a:cubicBezTo>
                <a:lnTo>
                  <a:pt x="1422400" y="220133"/>
                </a:lnTo>
                <a:lnTo>
                  <a:pt x="1422400" y="2201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509566" y="435215"/>
            <a:ext cx="3409793" cy="400110"/>
          </a:xfrm>
          <a:prstGeom prst="rect">
            <a:avLst/>
          </a:prstGeom>
          <a:noFill/>
        </p:spPr>
        <p:txBody>
          <a:bodyPr wrap="square" rtlCol="0">
            <a:spAutoFit/>
          </a:bodyPr>
          <a:lstStyle/>
          <a:p>
            <a:pPr algn="ctr"/>
            <a:r>
              <a:rPr lang="en-US" sz="2000" dirty="0">
                <a:solidFill>
                  <a:srgbClr val="FF0000"/>
                </a:solidFill>
                <a:latin typeface="Arial Rounded MT Bold"/>
                <a:cs typeface="Arial Rounded MT Bold"/>
              </a:rPr>
              <a:t>Student’s Peers (5-10%)</a:t>
            </a:r>
          </a:p>
        </p:txBody>
      </p:sp>
      <p:sp>
        <p:nvSpPr>
          <p:cNvPr id="13" name="Freeform 12"/>
          <p:cNvSpPr/>
          <p:nvPr/>
        </p:nvSpPr>
        <p:spPr>
          <a:xfrm>
            <a:off x="3166533" y="1574800"/>
            <a:ext cx="2201334" cy="355600"/>
          </a:xfrm>
          <a:custGeom>
            <a:avLst/>
            <a:gdLst>
              <a:gd name="connsiteX0" fmla="*/ 0 w 2201334"/>
              <a:gd name="connsiteY0" fmla="*/ 355600 h 355600"/>
              <a:gd name="connsiteX1" fmla="*/ 0 w 2201334"/>
              <a:gd name="connsiteY1" fmla="*/ 355600 h 355600"/>
              <a:gd name="connsiteX2" fmla="*/ 152400 w 2201334"/>
              <a:gd name="connsiteY2" fmla="*/ 338667 h 355600"/>
              <a:gd name="connsiteX3" fmla="*/ 287867 w 2201334"/>
              <a:gd name="connsiteY3" fmla="*/ 237067 h 355600"/>
              <a:gd name="connsiteX4" fmla="*/ 389467 w 2201334"/>
              <a:gd name="connsiteY4" fmla="*/ 186267 h 355600"/>
              <a:gd name="connsiteX5" fmla="*/ 423334 w 2201334"/>
              <a:gd name="connsiteY5" fmla="*/ 135467 h 355600"/>
              <a:gd name="connsiteX6" fmla="*/ 541867 w 2201334"/>
              <a:gd name="connsiteY6" fmla="*/ 84667 h 355600"/>
              <a:gd name="connsiteX7" fmla="*/ 711200 w 2201334"/>
              <a:gd name="connsiteY7" fmla="*/ 0 h 355600"/>
              <a:gd name="connsiteX8" fmla="*/ 1761067 w 2201334"/>
              <a:gd name="connsiteY8" fmla="*/ 16933 h 355600"/>
              <a:gd name="connsiteX9" fmla="*/ 1811867 w 2201334"/>
              <a:gd name="connsiteY9" fmla="*/ 33867 h 355600"/>
              <a:gd name="connsiteX10" fmla="*/ 1879600 w 2201334"/>
              <a:gd name="connsiteY10" fmla="*/ 50800 h 355600"/>
              <a:gd name="connsiteX11" fmla="*/ 1998134 w 2201334"/>
              <a:gd name="connsiteY11" fmla="*/ 101600 h 355600"/>
              <a:gd name="connsiteX12" fmla="*/ 2082800 w 2201334"/>
              <a:gd name="connsiteY12" fmla="*/ 67733 h 355600"/>
              <a:gd name="connsiteX13" fmla="*/ 2133600 w 2201334"/>
              <a:gd name="connsiteY13" fmla="*/ 50800 h 355600"/>
              <a:gd name="connsiteX14" fmla="*/ 2201334 w 2201334"/>
              <a:gd name="connsiteY14" fmla="*/ 16933 h 355600"/>
              <a:gd name="connsiteX15" fmla="*/ 2201334 w 2201334"/>
              <a:gd name="connsiteY15" fmla="*/ 16933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1334" h="355600">
                <a:moveTo>
                  <a:pt x="0" y="355600"/>
                </a:moveTo>
                <a:lnTo>
                  <a:pt x="0" y="355600"/>
                </a:lnTo>
                <a:cubicBezTo>
                  <a:pt x="50800" y="349956"/>
                  <a:pt x="105137" y="358128"/>
                  <a:pt x="152400" y="338667"/>
                </a:cubicBezTo>
                <a:cubicBezTo>
                  <a:pt x="204593" y="317176"/>
                  <a:pt x="234319" y="254917"/>
                  <a:pt x="287867" y="237067"/>
                </a:cubicBezTo>
                <a:cubicBezTo>
                  <a:pt x="357974" y="213697"/>
                  <a:pt x="323815" y="230034"/>
                  <a:pt x="389467" y="186267"/>
                </a:cubicBezTo>
                <a:cubicBezTo>
                  <a:pt x="400756" y="169334"/>
                  <a:pt x="407700" y="148496"/>
                  <a:pt x="423334" y="135467"/>
                </a:cubicBezTo>
                <a:cubicBezTo>
                  <a:pt x="451235" y="112216"/>
                  <a:pt x="506574" y="96431"/>
                  <a:pt x="541867" y="84667"/>
                </a:cubicBezTo>
                <a:cubicBezTo>
                  <a:pt x="662831" y="4024"/>
                  <a:pt x="603979" y="26805"/>
                  <a:pt x="711200" y="0"/>
                </a:cubicBezTo>
                <a:lnTo>
                  <a:pt x="1761067" y="16933"/>
                </a:lnTo>
                <a:cubicBezTo>
                  <a:pt x="1778908" y="17482"/>
                  <a:pt x="1794704" y="28963"/>
                  <a:pt x="1811867" y="33867"/>
                </a:cubicBezTo>
                <a:cubicBezTo>
                  <a:pt x="1834244" y="40261"/>
                  <a:pt x="1857022" y="45156"/>
                  <a:pt x="1879600" y="50800"/>
                </a:cubicBezTo>
                <a:cubicBezTo>
                  <a:pt x="1914249" y="73899"/>
                  <a:pt x="1951270" y="106807"/>
                  <a:pt x="1998134" y="101600"/>
                </a:cubicBezTo>
                <a:cubicBezTo>
                  <a:pt x="2028344" y="98243"/>
                  <a:pt x="2054339" y="78406"/>
                  <a:pt x="2082800" y="67733"/>
                </a:cubicBezTo>
                <a:cubicBezTo>
                  <a:pt x="2099513" y="61466"/>
                  <a:pt x="2116667" y="56444"/>
                  <a:pt x="2133600" y="50800"/>
                </a:cubicBezTo>
                <a:cubicBezTo>
                  <a:pt x="2189097" y="13802"/>
                  <a:pt x="2164049" y="16933"/>
                  <a:pt x="2201334" y="16933"/>
                </a:cubicBezTo>
                <a:lnTo>
                  <a:pt x="2201334" y="16933"/>
                </a:ln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9905D10-DFE5-41F6-82BA-4799442E1C75}"/>
              </a:ext>
            </a:extLst>
          </p:cNvPr>
          <p:cNvSpPr txBox="1"/>
          <p:nvPr/>
        </p:nvSpPr>
        <p:spPr>
          <a:xfrm>
            <a:off x="8737600" y="318608"/>
            <a:ext cx="3409793" cy="954107"/>
          </a:xfrm>
          <a:prstGeom prst="rect">
            <a:avLst/>
          </a:prstGeom>
          <a:solidFill>
            <a:schemeClr val="accent2"/>
          </a:solidFill>
        </p:spPr>
        <p:txBody>
          <a:bodyPr wrap="square" rtlCol="0">
            <a:spAutoFit/>
          </a:bodyPr>
          <a:lstStyle/>
          <a:p>
            <a:pPr algn="ctr"/>
            <a:r>
              <a:rPr lang="en-NZ" sz="2800" dirty="0">
                <a:solidFill>
                  <a:schemeClr val="bg1"/>
                </a:solidFill>
              </a:rPr>
              <a:t>What are the Upstream Influences?</a:t>
            </a:r>
          </a:p>
        </p:txBody>
      </p:sp>
    </p:spTree>
    <p:extLst>
      <p:ext uri="{BB962C8B-B14F-4D97-AF65-F5344CB8AC3E}">
        <p14:creationId xmlns:p14="http://schemas.microsoft.com/office/powerpoint/2010/main" val="1131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8" grpId="0"/>
      <p:bldP spid="20" grpId="0"/>
      <p:bldP spid="23" grpId="0"/>
      <p:bldP spid="27"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727201" y="745067"/>
            <a:ext cx="643467" cy="338666"/>
          </a:xfrm>
          <a:custGeom>
            <a:avLst/>
            <a:gdLst>
              <a:gd name="connsiteX0" fmla="*/ 0 w 643467"/>
              <a:gd name="connsiteY0" fmla="*/ 287866 h 338666"/>
              <a:gd name="connsiteX1" fmla="*/ 0 w 643467"/>
              <a:gd name="connsiteY1" fmla="*/ 287866 h 338666"/>
              <a:gd name="connsiteX2" fmla="*/ 50800 w 643467"/>
              <a:gd name="connsiteY2" fmla="*/ 152400 h 338666"/>
              <a:gd name="connsiteX3" fmla="*/ 101600 w 643467"/>
              <a:gd name="connsiteY3" fmla="*/ 135466 h 338666"/>
              <a:gd name="connsiteX4" fmla="*/ 152400 w 643467"/>
              <a:gd name="connsiteY4" fmla="*/ 84666 h 338666"/>
              <a:gd name="connsiteX5" fmla="*/ 220133 w 643467"/>
              <a:gd name="connsiteY5" fmla="*/ 67733 h 338666"/>
              <a:gd name="connsiteX6" fmla="*/ 321733 w 643467"/>
              <a:gd name="connsiteY6" fmla="*/ 33866 h 338666"/>
              <a:gd name="connsiteX7" fmla="*/ 372533 w 643467"/>
              <a:gd name="connsiteY7" fmla="*/ 16933 h 338666"/>
              <a:gd name="connsiteX8" fmla="*/ 440267 w 643467"/>
              <a:gd name="connsiteY8" fmla="*/ 0 h 338666"/>
              <a:gd name="connsiteX9" fmla="*/ 558800 w 643467"/>
              <a:gd name="connsiteY9" fmla="*/ 16933 h 338666"/>
              <a:gd name="connsiteX10" fmla="*/ 609600 w 643467"/>
              <a:gd name="connsiteY10" fmla="*/ 33866 h 338666"/>
              <a:gd name="connsiteX11" fmla="*/ 643467 w 643467"/>
              <a:gd name="connsiteY11" fmla="*/ 84666 h 338666"/>
              <a:gd name="connsiteX12" fmla="*/ 592667 w 643467"/>
              <a:gd name="connsiteY12" fmla="*/ 287866 h 338666"/>
              <a:gd name="connsiteX13" fmla="*/ 423333 w 643467"/>
              <a:gd name="connsiteY13" fmla="*/ 338666 h 338666"/>
              <a:gd name="connsiteX14" fmla="*/ 237067 w 643467"/>
              <a:gd name="connsiteY14" fmla="*/ 321733 h 338666"/>
              <a:gd name="connsiteX15" fmla="*/ 169333 w 643467"/>
              <a:gd name="connsiteY15" fmla="*/ 287866 h 338666"/>
              <a:gd name="connsiteX16" fmla="*/ 0 w 643467"/>
              <a:gd name="connsiteY16" fmla="*/ 287866 h 33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467" h="338666">
                <a:moveTo>
                  <a:pt x="0" y="287866"/>
                </a:moveTo>
                <a:lnTo>
                  <a:pt x="0" y="287866"/>
                </a:lnTo>
                <a:cubicBezTo>
                  <a:pt x="16933" y="242711"/>
                  <a:pt x="24049" y="192526"/>
                  <a:pt x="50800" y="152400"/>
                </a:cubicBezTo>
                <a:cubicBezTo>
                  <a:pt x="60701" y="137548"/>
                  <a:pt x="86748" y="145367"/>
                  <a:pt x="101600" y="135466"/>
                </a:cubicBezTo>
                <a:cubicBezTo>
                  <a:pt x="121525" y="122182"/>
                  <a:pt x="131608" y="96547"/>
                  <a:pt x="152400" y="84666"/>
                </a:cubicBezTo>
                <a:cubicBezTo>
                  <a:pt x="172606" y="73120"/>
                  <a:pt x="197842" y="74420"/>
                  <a:pt x="220133" y="67733"/>
                </a:cubicBezTo>
                <a:cubicBezTo>
                  <a:pt x="254326" y="57475"/>
                  <a:pt x="287866" y="45155"/>
                  <a:pt x="321733" y="33866"/>
                </a:cubicBezTo>
                <a:cubicBezTo>
                  <a:pt x="338666" y="28222"/>
                  <a:pt x="355217" y="21262"/>
                  <a:pt x="372533" y="16933"/>
                </a:cubicBezTo>
                <a:lnTo>
                  <a:pt x="440267" y="0"/>
                </a:lnTo>
                <a:cubicBezTo>
                  <a:pt x="479778" y="5644"/>
                  <a:pt x="519663" y="9106"/>
                  <a:pt x="558800" y="16933"/>
                </a:cubicBezTo>
                <a:cubicBezTo>
                  <a:pt x="576303" y="20433"/>
                  <a:pt x="595662" y="22716"/>
                  <a:pt x="609600" y="33866"/>
                </a:cubicBezTo>
                <a:cubicBezTo>
                  <a:pt x="625492" y="46579"/>
                  <a:pt x="632178" y="67733"/>
                  <a:pt x="643467" y="84666"/>
                </a:cubicBezTo>
                <a:cubicBezTo>
                  <a:pt x="640255" y="110360"/>
                  <a:pt x="637536" y="254214"/>
                  <a:pt x="592667" y="287866"/>
                </a:cubicBezTo>
                <a:cubicBezTo>
                  <a:pt x="572052" y="303328"/>
                  <a:pt x="458510" y="329872"/>
                  <a:pt x="423333" y="338666"/>
                </a:cubicBezTo>
                <a:cubicBezTo>
                  <a:pt x="361244" y="333022"/>
                  <a:pt x="298201" y="333960"/>
                  <a:pt x="237067" y="321733"/>
                </a:cubicBezTo>
                <a:cubicBezTo>
                  <a:pt x="212314" y="316782"/>
                  <a:pt x="194016" y="293155"/>
                  <a:pt x="169333" y="287866"/>
                </a:cubicBezTo>
                <a:cubicBezTo>
                  <a:pt x="113866" y="275980"/>
                  <a:pt x="28222" y="287866"/>
                  <a:pt x="0" y="287866"/>
                </a:cubicBezTo>
                <a:close/>
              </a:path>
            </a:pathLst>
          </a:cu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573072" y="338668"/>
            <a:ext cx="898910" cy="463341"/>
          </a:xfrm>
          <a:custGeom>
            <a:avLst/>
            <a:gdLst>
              <a:gd name="connsiteX0" fmla="*/ 305595 w 898910"/>
              <a:gd name="connsiteY0" fmla="*/ 0 h 463341"/>
              <a:gd name="connsiteX1" fmla="*/ 305595 w 898910"/>
              <a:gd name="connsiteY1" fmla="*/ 0 h 463341"/>
              <a:gd name="connsiteX2" fmla="*/ 576528 w 898910"/>
              <a:gd name="connsiteY2" fmla="*/ 169333 h 463341"/>
              <a:gd name="connsiteX3" fmla="*/ 627328 w 898910"/>
              <a:gd name="connsiteY3" fmla="*/ 186266 h 463341"/>
              <a:gd name="connsiteX4" fmla="*/ 813595 w 898910"/>
              <a:gd name="connsiteY4" fmla="*/ 237066 h 463341"/>
              <a:gd name="connsiteX5" fmla="*/ 864395 w 898910"/>
              <a:gd name="connsiteY5" fmla="*/ 270933 h 463341"/>
              <a:gd name="connsiteX6" fmla="*/ 898261 w 898910"/>
              <a:gd name="connsiteY6" fmla="*/ 321733 h 463341"/>
              <a:gd name="connsiteX7" fmla="*/ 881328 w 898910"/>
              <a:gd name="connsiteY7" fmla="*/ 372533 h 463341"/>
              <a:gd name="connsiteX8" fmla="*/ 728928 w 898910"/>
              <a:gd name="connsiteY8" fmla="*/ 457200 h 463341"/>
              <a:gd name="connsiteX9" fmla="*/ 474928 w 898910"/>
              <a:gd name="connsiteY9" fmla="*/ 389466 h 463341"/>
              <a:gd name="connsiteX10" fmla="*/ 441061 w 898910"/>
              <a:gd name="connsiteY10" fmla="*/ 304800 h 463341"/>
              <a:gd name="connsiteX11" fmla="*/ 424128 w 898910"/>
              <a:gd name="connsiteY11" fmla="*/ 237066 h 463341"/>
              <a:gd name="connsiteX12" fmla="*/ 373328 w 898910"/>
              <a:gd name="connsiteY12" fmla="*/ 220133 h 463341"/>
              <a:gd name="connsiteX13" fmla="*/ 34661 w 898910"/>
              <a:gd name="connsiteY13" fmla="*/ 203200 h 463341"/>
              <a:gd name="connsiteX14" fmla="*/ 795 w 898910"/>
              <a:gd name="connsiteY14" fmla="*/ 152400 h 463341"/>
              <a:gd name="connsiteX15" fmla="*/ 68528 w 898910"/>
              <a:gd name="connsiteY15" fmla="*/ 67733 h 463341"/>
              <a:gd name="connsiteX16" fmla="*/ 170128 w 898910"/>
              <a:gd name="connsiteY16" fmla="*/ 33866 h 463341"/>
              <a:gd name="connsiteX17" fmla="*/ 305595 w 898910"/>
              <a:gd name="connsiteY17" fmla="*/ 0 h 463341"/>
              <a:gd name="connsiteX18" fmla="*/ 305595 w 898910"/>
              <a:gd name="connsiteY18" fmla="*/ 0 h 46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8910" h="463341">
                <a:moveTo>
                  <a:pt x="305595" y="0"/>
                </a:moveTo>
                <a:lnTo>
                  <a:pt x="305595" y="0"/>
                </a:lnTo>
                <a:cubicBezTo>
                  <a:pt x="727244" y="28109"/>
                  <a:pt x="479960" y="-72087"/>
                  <a:pt x="576528" y="169333"/>
                </a:cubicBezTo>
                <a:cubicBezTo>
                  <a:pt x="583157" y="185906"/>
                  <a:pt x="610108" y="181570"/>
                  <a:pt x="627328" y="186266"/>
                </a:cubicBezTo>
                <a:cubicBezTo>
                  <a:pt x="837405" y="243560"/>
                  <a:pt x="696667" y="198091"/>
                  <a:pt x="813595" y="237066"/>
                </a:cubicBezTo>
                <a:cubicBezTo>
                  <a:pt x="830528" y="248355"/>
                  <a:pt x="850004" y="256542"/>
                  <a:pt x="864395" y="270933"/>
                </a:cubicBezTo>
                <a:cubicBezTo>
                  <a:pt x="878785" y="285324"/>
                  <a:pt x="894915" y="301659"/>
                  <a:pt x="898261" y="321733"/>
                </a:cubicBezTo>
                <a:cubicBezTo>
                  <a:pt x="901195" y="339339"/>
                  <a:pt x="893949" y="359912"/>
                  <a:pt x="881328" y="372533"/>
                </a:cubicBezTo>
                <a:cubicBezTo>
                  <a:pt x="823104" y="430757"/>
                  <a:pt x="792807" y="435906"/>
                  <a:pt x="728928" y="457200"/>
                </a:cubicBezTo>
                <a:cubicBezTo>
                  <a:pt x="450117" y="437284"/>
                  <a:pt x="522307" y="515810"/>
                  <a:pt x="474928" y="389466"/>
                </a:cubicBezTo>
                <a:cubicBezTo>
                  <a:pt x="464255" y="361005"/>
                  <a:pt x="450673" y="333636"/>
                  <a:pt x="441061" y="304800"/>
                </a:cubicBezTo>
                <a:cubicBezTo>
                  <a:pt x="433701" y="282721"/>
                  <a:pt x="438666" y="255239"/>
                  <a:pt x="424128" y="237066"/>
                </a:cubicBezTo>
                <a:cubicBezTo>
                  <a:pt x="412978" y="223128"/>
                  <a:pt x="391110" y="221679"/>
                  <a:pt x="373328" y="220133"/>
                </a:cubicBezTo>
                <a:cubicBezTo>
                  <a:pt x="260723" y="210341"/>
                  <a:pt x="147550" y="208844"/>
                  <a:pt x="34661" y="203200"/>
                </a:cubicBezTo>
                <a:cubicBezTo>
                  <a:pt x="23372" y="186267"/>
                  <a:pt x="4141" y="172474"/>
                  <a:pt x="795" y="152400"/>
                </a:cubicBezTo>
                <a:cubicBezTo>
                  <a:pt x="-6486" y="108711"/>
                  <a:pt x="37823" y="81380"/>
                  <a:pt x="68528" y="67733"/>
                </a:cubicBezTo>
                <a:cubicBezTo>
                  <a:pt x="101150" y="53234"/>
                  <a:pt x="136261" y="45155"/>
                  <a:pt x="170128" y="33866"/>
                </a:cubicBezTo>
                <a:cubicBezTo>
                  <a:pt x="235558" y="12056"/>
                  <a:pt x="223863" y="13622"/>
                  <a:pt x="305595" y="0"/>
                </a:cubicBezTo>
                <a:lnTo>
                  <a:pt x="305595" y="0"/>
                </a:lnTo>
                <a:close/>
              </a:path>
            </a:pathLst>
          </a:cu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842076" y="186268"/>
            <a:ext cx="814644" cy="423333"/>
          </a:xfrm>
          <a:custGeom>
            <a:avLst/>
            <a:gdLst>
              <a:gd name="connsiteX0" fmla="*/ 86457 w 814644"/>
              <a:gd name="connsiteY0" fmla="*/ 101600 h 423333"/>
              <a:gd name="connsiteX1" fmla="*/ 86457 w 814644"/>
              <a:gd name="connsiteY1" fmla="*/ 101600 h 423333"/>
              <a:gd name="connsiteX2" fmla="*/ 18724 w 814644"/>
              <a:gd name="connsiteY2" fmla="*/ 237066 h 423333"/>
              <a:gd name="connsiteX3" fmla="*/ 18724 w 814644"/>
              <a:gd name="connsiteY3" fmla="*/ 372533 h 423333"/>
              <a:gd name="connsiteX4" fmla="*/ 120324 w 814644"/>
              <a:gd name="connsiteY4" fmla="*/ 423333 h 423333"/>
              <a:gd name="connsiteX5" fmla="*/ 323524 w 814644"/>
              <a:gd name="connsiteY5" fmla="*/ 406400 h 423333"/>
              <a:gd name="connsiteX6" fmla="*/ 374324 w 814644"/>
              <a:gd name="connsiteY6" fmla="*/ 372533 h 423333"/>
              <a:gd name="connsiteX7" fmla="*/ 425124 w 814644"/>
              <a:gd name="connsiteY7" fmla="*/ 355600 h 423333"/>
              <a:gd name="connsiteX8" fmla="*/ 594457 w 814644"/>
              <a:gd name="connsiteY8" fmla="*/ 372533 h 423333"/>
              <a:gd name="connsiteX9" fmla="*/ 712991 w 814644"/>
              <a:gd name="connsiteY9" fmla="*/ 406400 h 423333"/>
              <a:gd name="connsiteX10" fmla="*/ 797657 w 814644"/>
              <a:gd name="connsiteY10" fmla="*/ 389466 h 423333"/>
              <a:gd name="connsiteX11" fmla="*/ 814591 w 814644"/>
              <a:gd name="connsiteY11" fmla="*/ 338666 h 423333"/>
              <a:gd name="connsiteX12" fmla="*/ 797657 w 814644"/>
              <a:gd name="connsiteY12" fmla="*/ 203200 h 423333"/>
              <a:gd name="connsiteX13" fmla="*/ 729924 w 814644"/>
              <a:gd name="connsiteY13" fmla="*/ 152400 h 423333"/>
              <a:gd name="connsiteX14" fmla="*/ 492857 w 814644"/>
              <a:gd name="connsiteY14" fmla="*/ 118533 h 423333"/>
              <a:gd name="connsiteX15" fmla="*/ 323524 w 814644"/>
              <a:gd name="connsiteY15" fmla="*/ 16933 h 423333"/>
              <a:gd name="connsiteX16" fmla="*/ 272724 w 814644"/>
              <a:gd name="connsiteY16" fmla="*/ 0 h 423333"/>
              <a:gd name="connsiteX17" fmla="*/ 120324 w 814644"/>
              <a:gd name="connsiteY17" fmla="*/ 16933 h 423333"/>
              <a:gd name="connsiteX18" fmla="*/ 103391 w 814644"/>
              <a:gd name="connsiteY18" fmla="*/ 67733 h 423333"/>
              <a:gd name="connsiteX19" fmla="*/ 86457 w 814644"/>
              <a:gd name="connsiteY19" fmla="*/ 101600 h 42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644" h="423333">
                <a:moveTo>
                  <a:pt x="86457" y="101600"/>
                </a:moveTo>
                <a:lnTo>
                  <a:pt x="86457" y="101600"/>
                </a:lnTo>
                <a:cubicBezTo>
                  <a:pt x="63879" y="146755"/>
                  <a:pt x="39615" y="191106"/>
                  <a:pt x="18724" y="237066"/>
                </a:cubicBezTo>
                <a:cubicBezTo>
                  <a:pt x="-2157" y="283003"/>
                  <a:pt x="-10020" y="322231"/>
                  <a:pt x="18724" y="372533"/>
                </a:cubicBezTo>
                <a:cubicBezTo>
                  <a:pt x="34172" y="399567"/>
                  <a:pt x="94248" y="414641"/>
                  <a:pt x="120324" y="423333"/>
                </a:cubicBezTo>
                <a:cubicBezTo>
                  <a:pt x="188057" y="417689"/>
                  <a:pt x="256876" y="419730"/>
                  <a:pt x="323524" y="406400"/>
                </a:cubicBezTo>
                <a:cubicBezTo>
                  <a:pt x="343480" y="402409"/>
                  <a:pt x="356121" y="381634"/>
                  <a:pt x="374324" y="372533"/>
                </a:cubicBezTo>
                <a:cubicBezTo>
                  <a:pt x="390289" y="364551"/>
                  <a:pt x="408191" y="361244"/>
                  <a:pt x="425124" y="355600"/>
                </a:cubicBezTo>
                <a:cubicBezTo>
                  <a:pt x="481568" y="361244"/>
                  <a:pt x="538301" y="364511"/>
                  <a:pt x="594457" y="372533"/>
                </a:cubicBezTo>
                <a:cubicBezTo>
                  <a:pt x="631673" y="377849"/>
                  <a:pt x="676800" y="394336"/>
                  <a:pt x="712991" y="406400"/>
                </a:cubicBezTo>
                <a:cubicBezTo>
                  <a:pt x="741213" y="400755"/>
                  <a:pt x="773710" y="405431"/>
                  <a:pt x="797657" y="389466"/>
                </a:cubicBezTo>
                <a:cubicBezTo>
                  <a:pt x="812509" y="379565"/>
                  <a:pt x="814591" y="356515"/>
                  <a:pt x="814591" y="338666"/>
                </a:cubicBezTo>
                <a:cubicBezTo>
                  <a:pt x="814591" y="293159"/>
                  <a:pt x="816488" y="244628"/>
                  <a:pt x="797657" y="203200"/>
                </a:cubicBezTo>
                <a:cubicBezTo>
                  <a:pt x="785979" y="177508"/>
                  <a:pt x="754428" y="166402"/>
                  <a:pt x="729924" y="152400"/>
                </a:cubicBezTo>
                <a:cubicBezTo>
                  <a:pt x="674454" y="120702"/>
                  <a:pt x="506627" y="119785"/>
                  <a:pt x="492857" y="118533"/>
                </a:cubicBezTo>
                <a:cubicBezTo>
                  <a:pt x="420635" y="70385"/>
                  <a:pt x="396418" y="48173"/>
                  <a:pt x="323524" y="16933"/>
                </a:cubicBezTo>
                <a:cubicBezTo>
                  <a:pt x="307118" y="9902"/>
                  <a:pt x="289657" y="5644"/>
                  <a:pt x="272724" y="0"/>
                </a:cubicBezTo>
                <a:cubicBezTo>
                  <a:pt x="221924" y="5644"/>
                  <a:pt x="167781" y="-2050"/>
                  <a:pt x="120324" y="16933"/>
                </a:cubicBezTo>
                <a:cubicBezTo>
                  <a:pt x="103751" y="23562"/>
                  <a:pt x="112574" y="52427"/>
                  <a:pt x="103391" y="67733"/>
                </a:cubicBezTo>
                <a:cubicBezTo>
                  <a:pt x="95177" y="81423"/>
                  <a:pt x="89279" y="95956"/>
                  <a:pt x="86457" y="101600"/>
                </a:cubicBezTo>
                <a:close/>
              </a:path>
            </a:pathLst>
          </a:cu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1761066" y="1426431"/>
            <a:ext cx="321734" cy="1117600"/>
          </a:xfrm>
          <a:custGeom>
            <a:avLst/>
            <a:gdLst>
              <a:gd name="connsiteX0" fmla="*/ 84667 w 321734"/>
              <a:gd name="connsiteY0" fmla="*/ 0 h 1117600"/>
              <a:gd name="connsiteX1" fmla="*/ 84667 w 321734"/>
              <a:gd name="connsiteY1" fmla="*/ 0 h 1117600"/>
              <a:gd name="connsiteX2" fmla="*/ 169334 w 321734"/>
              <a:gd name="connsiteY2" fmla="*/ 118533 h 1117600"/>
              <a:gd name="connsiteX3" fmla="*/ 152400 w 321734"/>
              <a:gd name="connsiteY3" fmla="*/ 169333 h 1117600"/>
              <a:gd name="connsiteX4" fmla="*/ 169334 w 321734"/>
              <a:gd name="connsiteY4" fmla="*/ 287867 h 1117600"/>
              <a:gd name="connsiteX5" fmla="*/ 203200 w 321734"/>
              <a:gd name="connsiteY5" fmla="*/ 389467 h 1117600"/>
              <a:gd name="connsiteX6" fmla="*/ 254000 w 321734"/>
              <a:gd name="connsiteY6" fmla="*/ 558800 h 1117600"/>
              <a:gd name="connsiteX7" fmla="*/ 287867 w 321734"/>
              <a:gd name="connsiteY7" fmla="*/ 609600 h 1117600"/>
              <a:gd name="connsiteX8" fmla="*/ 321734 w 321734"/>
              <a:gd name="connsiteY8" fmla="*/ 812800 h 1117600"/>
              <a:gd name="connsiteX9" fmla="*/ 304800 w 321734"/>
              <a:gd name="connsiteY9" fmla="*/ 1117600 h 1117600"/>
              <a:gd name="connsiteX10" fmla="*/ 169334 w 321734"/>
              <a:gd name="connsiteY10" fmla="*/ 1100667 h 1117600"/>
              <a:gd name="connsiteX11" fmla="*/ 135467 w 321734"/>
              <a:gd name="connsiteY11" fmla="*/ 1032933 h 1117600"/>
              <a:gd name="connsiteX12" fmla="*/ 101600 w 321734"/>
              <a:gd name="connsiteY12" fmla="*/ 829733 h 1117600"/>
              <a:gd name="connsiteX13" fmla="*/ 67734 w 321734"/>
              <a:gd name="connsiteY13" fmla="*/ 745067 h 1117600"/>
              <a:gd name="connsiteX14" fmla="*/ 50800 w 321734"/>
              <a:gd name="connsiteY14" fmla="*/ 643467 h 1117600"/>
              <a:gd name="connsiteX15" fmla="*/ 33867 w 321734"/>
              <a:gd name="connsiteY15" fmla="*/ 575733 h 1117600"/>
              <a:gd name="connsiteX16" fmla="*/ 16934 w 321734"/>
              <a:gd name="connsiteY16" fmla="*/ 474133 h 1117600"/>
              <a:gd name="connsiteX17" fmla="*/ 16934 w 321734"/>
              <a:gd name="connsiteY17" fmla="*/ 33867 h 1117600"/>
              <a:gd name="connsiteX18" fmla="*/ 84667 w 321734"/>
              <a:gd name="connsiteY18"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734" h="1117600">
                <a:moveTo>
                  <a:pt x="84667" y="0"/>
                </a:moveTo>
                <a:lnTo>
                  <a:pt x="84667" y="0"/>
                </a:lnTo>
                <a:cubicBezTo>
                  <a:pt x="112889" y="39511"/>
                  <a:pt x="151301" y="73450"/>
                  <a:pt x="169334" y="118533"/>
                </a:cubicBezTo>
                <a:cubicBezTo>
                  <a:pt x="175963" y="135106"/>
                  <a:pt x="152400" y="151484"/>
                  <a:pt x="152400" y="169333"/>
                </a:cubicBezTo>
                <a:cubicBezTo>
                  <a:pt x="152400" y="209246"/>
                  <a:pt x="160359" y="248977"/>
                  <a:pt x="169334" y="287867"/>
                </a:cubicBezTo>
                <a:cubicBezTo>
                  <a:pt x="177361" y="322651"/>
                  <a:pt x="194541" y="354834"/>
                  <a:pt x="203200" y="389467"/>
                </a:cubicBezTo>
                <a:cubicBezTo>
                  <a:pt x="212665" y="427327"/>
                  <a:pt x="237513" y="534069"/>
                  <a:pt x="254000" y="558800"/>
                </a:cubicBezTo>
                <a:lnTo>
                  <a:pt x="287867" y="609600"/>
                </a:lnTo>
                <a:cubicBezTo>
                  <a:pt x="305701" y="680935"/>
                  <a:pt x="321734" y="733524"/>
                  <a:pt x="321734" y="812800"/>
                </a:cubicBezTo>
                <a:cubicBezTo>
                  <a:pt x="321734" y="914557"/>
                  <a:pt x="310445" y="1016000"/>
                  <a:pt x="304800" y="1117600"/>
                </a:cubicBezTo>
                <a:cubicBezTo>
                  <a:pt x="259645" y="1111956"/>
                  <a:pt x="210036" y="1121018"/>
                  <a:pt x="169334" y="1100667"/>
                </a:cubicBezTo>
                <a:cubicBezTo>
                  <a:pt x="146756" y="1089378"/>
                  <a:pt x="143450" y="1056881"/>
                  <a:pt x="135467" y="1032933"/>
                </a:cubicBezTo>
                <a:cubicBezTo>
                  <a:pt x="114794" y="970913"/>
                  <a:pt x="116936" y="891079"/>
                  <a:pt x="101600" y="829733"/>
                </a:cubicBezTo>
                <a:cubicBezTo>
                  <a:pt x="94228" y="800245"/>
                  <a:pt x="79023" y="773289"/>
                  <a:pt x="67734" y="745067"/>
                </a:cubicBezTo>
                <a:cubicBezTo>
                  <a:pt x="62089" y="711200"/>
                  <a:pt x="57533" y="677134"/>
                  <a:pt x="50800" y="643467"/>
                </a:cubicBezTo>
                <a:cubicBezTo>
                  <a:pt x="46236" y="620646"/>
                  <a:pt x="38431" y="598554"/>
                  <a:pt x="33867" y="575733"/>
                </a:cubicBezTo>
                <a:cubicBezTo>
                  <a:pt x="27134" y="542066"/>
                  <a:pt x="22578" y="508000"/>
                  <a:pt x="16934" y="474133"/>
                </a:cubicBezTo>
                <a:cubicBezTo>
                  <a:pt x="13393" y="413943"/>
                  <a:pt x="-19333" y="133601"/>
                  <a:pt x="16934" y="33867"/>
                </a:cubicBezTo>
                <a:cubicBezTo>
                  <a:pt x="30388" y="-3131"/>
                  <a:pt x="73378" y="5644"/>
                  <a:pt x="84667" y="0"/>
                </a:cubicBezTo>
                <a:close/>
              </a:path>
            </a:pathLst>
          </a:cu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2893262" y="1828800"/>
            <a:ext cx="948815" cy="677334"/>
          </a:xfrm>
          <a:custGeom>
            <a:avLst/>
            <a:gdLst>
              <a:gd name="connsiteX0" fmla="*/ 68282 w 948815"/>
              <a:gd name="connsiteY0" fmla="*/ 304800 h 677334"/>
              <a:gd name="connsiteX1" fmla="*/ 68282 w 948815"/>
              <a:gd name="connsiteY1" fmla="*/ 304800 h 677334"/>
              <a:gd name="connsiteX2" fmla="*/ 548 w 948815"/>
              <a:gd name="connsiteY2" fmla="*/ 440267 h 677334"/>
              <a:gd name="connsiteX3" fmla="*/ 34415 w 948815"/>
              <a:gd name="connsiteY3" fmla="*/ 508000 h 677334"/>
              <a:gd name="connsiteX4" fmla="*/ 152948 w 948815"/>
              <a:gd name="connsiteY4" fmla="*/ 558800 h 677334"/>
              <a:gd name="connsiteX5" fmla="*/ 203748 w 948815"/>
              <a:gd name="connsiteY5" fmla="*/ 592667 h 677334"/>
              <a:gd name="connsiteX6" fmla="*/ 220682 w 948815"/>
              <a:gd name="connsiteY6" fmla="*/ 643467 h 677334"/>
              <a:gd name="connsiteX7" fmla="*/ 440815 w 948815"/>
              <a:gd name="connsiteY7" fmla="*/ 660400 h 677334"/>
              <a:gd name="connsiteX8" fmla="*/ 593215 w 948815"/>
              <a:gd name="connsiteY8" fmla="*/ 677334 h 677334"/>
              <a:gd name="connsiteX9" fmla="*/ 677882 w 948815"/>
              <a:gd name="connsiteY9" fmla="*/ 643467 h 677334"/>
              <a:gd name="connsiteX10" fmla="*/ 779482 w 948815"/>
              <a:gd name="connsiteY10" fmla="*/ 575734 h 677334"/>
              <a:gd name="connsiteX11" fmla="*/ 813348 w 948815"/>
              <a:gd name="connsiteY11" fmla="*/ 474134 h 677334"/>
              <a:gd name="connsiteX12" fmla="*/ 847215 w 948815"/>
              <a:gd name="connsiteY12" fmla="*/ 321734 h 677334"/>
              <a:gd name="connsiteX13" fmla="*/ 898015 w 948815"/>
              <a:gd name="connsiteY13" fmla="*/ 270934 h 677334"/>
              <a:gd name="connsiteX14" fmla="*/ 931882 w 948815"/>
              <a:gd name="connsiteY14" fmla="*/ 220134 h 677334"/>
              <a:gd name="connsiteX15" fmla="*/ 948815 w 948815"/>
              <a:gd name="connsiteY15" fmla="*/ 169334 h 677334"/>
              <a:gd name="connsiteX16" fmla="*/ 898015 w 948815"/>
              <a:gd name="connsiteY16" fmla="*/ 0 h 677334"/>
              <a:gd name="connsiteX17" fmla="*/ 542415 w 948815"/>
              <a:gd name="connsiteY17" fmla="*/ 16934 h 677334"/>
              <a:gd name="connsiteX18" fmla="*/ 474682 w 948815"/>
              <a:gd name="connsiteY18" fmla="*/ 50800 h 677334"/>
              <a:gd name="connsiteX19" fmla="*/ 423882 w 948815"/>
              <a:gd name="connsiteY19" fmla="*/ 67734 h 677334"/>
              <a:gd name="connsiteX20" fmla="*/ 237615 w 948815"/>
              <a:gd name="connsiteY20" fmla="*/ 118534 h 677334"/>
              <a:gd name="connsiteX21" fmla="*/ 186815 w 948815"/>
              <a:gd name="connsiteY21" fmla="*/ 152400 h 677334"/>
              <a:gd name="connsiteX22" fmla="*/ 102148 w 948815"/>
              <a:gd name="connsiteY22" fmla="*/ 254000 h 677334"/>
              <a:gd name="connsiteX23" fmla="*/ 68282 w 948815"/>
              <a:gd name="connsiteY23" fmla="*/ 304800 h 6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8815" h="677334">
                <a:moveTo>
                  <a:pt x="68282" y="304800"/>
                </a:moveTo>
                <a:lnTo>
                  <a:pt x="68282" y="304800"/>
                </a:lnTo>
                <a:cubicBezTo>
                  <a:pt x="45704" y="349956"/>
                  <a:pt x="8848" y="390468"/>
                  <a:pt x="548" y="440267"/>
                </a:cubicBezTo>
                <a:cubicBezTo>
                  <a:pt x="-3602" y="465166"/>
                  <a:pt x="16566" y="490151"/>
                  <a:pt x="34415" y="508000"/>
                </a:cubicBezTo>
                <a:cubicBezTo>
                  <a:pt x="55341" y="528926"/>
                  <a:pt x="122587" y="548680"/>
                  <a:pt x="152948" y="558800"/>
                </a:cubicBezTo>
                <a:cubicBezTo>
                  <a:pt x="169881" y="570089"/>
                  <a:pt x="191035" y="576775"/>
                  <a:pt x="203748" y="592667"/>
                </a:cubicBezTo>
                <a:cubicBezTo>
                  <a:pt x="214898" y="606605"/>
                  <a:pt x="203519" y="638563"/>
                  <a:pt x="220682" y="643467"/>
                </a:cubicBezTo>
                <a:cubicBezTo>
                  <a:pt x="291445" y="663685"/>
                  <a:pt x="367523" y="653737"/>
                  <a:pt x="440815" y="660400"/>
                </a:cubicBezTo>
                <a:cubicBezTo>
                  <a:pt x="491718" y="665028"/>
                  <a:pt x="542415" y="671689"/>
                  <a:pt x="593215" y="677334"/>
                </a:cubicBezTo>
                <a:cubicBezTo>
                  <a:pt x="621437" y="666045"/>
                  <a:pt x="651197" y="658022"/>
                  <a:pt x="677882" y="643467"/>
                </a:cubicBezTo>
                <a:cubicBezTo>
                  <a:pt x="713615" y="623976"/>
                  <a:pt x="779482" y="575734"/>
                  <a:pt x="779482" y="575734"/>
                </a:cubicBezTo>
                <a:cubicBezTo>
                  <a:pt x="790771" y="541867"/>
                  <a:pt x="807479" y="509347"/>
                  <a:pt x="813348" y="474134"/>
                </a:cubicBezTo>
                <a:cubicBezTo>
                  <a:pt x="815396" y="461844"/>
                  <a:pt x="828689" y="349523"/>
                  <a:pt x="847215" y="321734"/>
                </a:cubicBezTo>
                <a:cubicBezTo>
                  <a:pt x="860499" y="301809"/>
                  <a:pt x="882684" y="289331"/>
                  <a:pt x="898015" y="270934"/>
                </a:cubicBezTo>
                <a:cubicBezTo>
                  <a:pt x="911044" y="255300"/>
                  <a:pt x="920593" y="237067"/>
                  <a:pt x="931882" y="220134"/>
                </a:cubicBezTo>
                <a:cubicBezTo>
                  <a:pt x="937526" y="203201"/>
                  <a:pt x="948815" y="187183"/>
                  <a:pt x="948815" y="169334"/>
                </a:cubicBezTo>
                <a:cubicBezTo>
                  <a:pt x="948815" y="60369"/>
                  <a:pt x="943920" y="68857"/>
                  <a:pt x="898015" y="0"/>
                </a:cubicBezTo>
                <a:cubicBezTo>
                  <a:pt x="779482" y="5645"/>
                  <a:pt x="660237" y="2795"/>
                  <a:pt x="542415" y="16934"/>
                </a:cubicBezTo>
                <a:cubicBezTo>
                  <a:pt x="517352" y="19942"/>
                  <a:pt x="497884" y="40856"/>
                  <a:pt x="474682" y="50800"/>
                </a:cubicBezTo>
                <a:cubicBezTo>
                  <a:pt x="458276" y="57831"/>
                  <a:pt x="441198" y="63405"/>
                  <a:pt x="423882" y="67734"/>
                </a:cubicBezTo>
                <a:cubicBezTo>
                  <a:pt x="372986" y="80458"/>
                  <a:pt x="281212" y="89470"/>
                  <a:pt x="237615" y="118534"/>
                </a:cubicBezTo>
                <a:lnTo>
                  <a:pt x="186815" y="152400"/>
                </a:lnTo>
                <a:cubicBezTo>
                  <a:pt x="102725" y="278533"/>
                  <a:pt x="210805" y="123611"/>
                  <a:pt x="102148" y="254000"/>
                </a:cubicBezTo>
                <a:cubicBezTo>
                  <a:pt x="55901" y="309497"/>
                  <a:pt x="73926" y="296333"/>
                  <a:pt x="68282" y="304800"/>
                </a:cubicBezTo>
                <a:close/>
              </a:path>
            </a:pathLst>
          </a:cu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4504266" y="931334"/>
            <a:ext cx="1676400" cy="1117600"/>
          </a:xfrm>
          <a:custGeom>
            <a:avLst/>
            <a:gdLst>
              <a:gd name="connsiteX0" fmla="*/ 372533 w 1676400"/>
              <a:gd name="connsiteY0" fmla="*/ 795867 h 1117600"/>
              <a:gd name="connsiteX1" fmla="*/ 372533 w 1676400"/>
              <a:gd name="connsiteY1" fmla="*/ 795867 h 1117600"/>
              <a:gd name="connsiteX2" fmla="*/ 457200 w 1676400"/>
              <a:gd name="connsiteY2" fmla="*/ 914400 h 1117600"/>
              <a:gd name="connsiteX3" fmla="*/ 524933 w 1676400"/>
              <a:gd name="connsiteY3" fmla="*/ 982134 h 1117600"/>
              <a:gd name="connsiteX4" fmla="*/ 558800 w 1676400"/>
              <a:gd name="connsiteY4" fmla="*/ 1049867 h 1117600"/>
              <a:gd name="connsiteX5" fmla="*/ 677333 w 1676400"/>
              <a:gd name="connsiteY5" fmla="*/ 1117600 h 1117600"/>
              <a:gd name="connsiteX6" fmla="*/ 812800 w 1676400"/>
              <a:gd name="connsiteY6" fmla="*/ 1016000 h 1117600"/>
              <a:gd name="connsiteX7" fmla="*/ 829733 w 1676400"/>
              <a:gd name="connsiteY7" fmla="*/ 948267 h 1117600"/>
              <a:gd name="connsiteX8" fmla="*/ 914400 w 1676400"/>
              <a:gd name="connsiteY8" fmla="*/ 812800 h 1117600"/>
              <a:gd name="connsiteX9" fmla="*/ 965200 w 1676400"/>
              <a:gd name="connsiteY9" fmla="*/ 762000 h 1117600"/>
              <a:gd name="connsiteX10" fmla="*/ 1016000 w 1676400"/>
              <a:gd name="connsiteY10" fmla="*/ 660400 h 1117600"/>
              <a:gd name="connsiteX11" fmla="*/ 1151467 w 1676400"/>
              <a:gd name="connsiteY11" fmla="*/ 592667 h 1117600"/>
              <a:gd name="connsiteX12" fmla="*/ 1185333 w 1676400"/>
              <a:gd name="connsiteY12" fmla="*/ 541867 h 1117600"/>
              <a:gd name="connsiteX13" fmla="*/ 1253067 w 1676400"/>
              <a:gd name="connsiteY13" fmla="*/ 524934 h 1117600"/>
              <a:gd name="connsiteX14" fmla="*/ 1354667 w 1676400"/>
              <a:gd name="connsiteY14" fmla="*/ 491067 h 1117600"/>
              <a:gd name="connsiteX15" fmla="*/ 1473200 w 1676400"/>
              <a:gd name="connsiteY15" fmla="*/ 440267 h 1117600"/>
              <a:gd name="connsiteX16" fmla="*/ 1524000 w 1676400"/>
              <a:gd name="connsiteY16" fmla="*/ 406400 h 1117600"/>
              <a:gd name="connsiteX17" fmla="*/ 1574800 w 1676400"/>
              <a:gd name="connsiteY17" fmla="*/ 389467 h 1117600"/>
              <a:gd name="connsiteX18" fmla="*/ 1608667 w 1676400"/>
              <a:gd name="connsiteY18" fmla="*/ 287867 h 1117600"/>
              <a:gd name="connsiteX19" fmla="*/ 1642533 w 1676400"/>
              <a:gd name="connsiteY19" fmla="*/ 237067 h 1117600"/>
              <a:gd name="connsiteX20" fmla="*/ 1676400 w 1676400"/>
              <a:gd name="connsiteY20" fmla="*/ 135467 h 1117600"/>
              <a:gd name="connsiteX21" fmla="*/ 1659467 w 1676400"/>
              <a:gd name="connsiteY21" fmla="*/ 67734 h 1117600"/>
              <a:gd name="connsiteX22" fmla="*/ 1490133 w 1676400"/>
              <a:gd name="connsiteY22" fmla="*/ 0 h 1117600"/>
              <a:gd name="connsiteX23" fmla="*/ 1354667 w 1676400"/>
              <a:gd name="connsiteY23" fmla="*/ 33867 h 1117600"/>
              <a:gd name="connsiteX24" fmla="*/ 1303867 w 1676400"/>
              <a:gd name="connsiteY24" fmla="*/ 50800 h 1117600"/>
              <a:gd name="connsiteX25" fmla="*/ 1202267 w 1676400"/>
              <a:gd name="connsiteY25" fmla="*/ 101600 h 1117600"/>
              <a:gd name="connsiteX26" fmla="*/ 1151467 w 1676400"/>
              <a:gd name="connsiteY26" fmla="*/ 152400 h 1117600"/>
              <a:gd name="connsiteX27" fmla="*/ 1117600 w 1676400"/>
              <a:gd name="connsiteY27" fmla="*/ 203200 h 1117600"/>
              <a:gd name="connsiteX28" fmla="*/ 1016000 w 1676400"/>
              <a:gd name="connsiteY28" fmla="*/ 254000 h 1117600"/>
              <a:gd name="connsiteX29" fmla="*/ 694267 w 1676400"/>
              <a:gd name="connsiteY29" fmla="*/ 304800 h 1117600"/>
              <a:gd name="connsiteX30" fmla="*/ 440267 w 1676400"/>
              <a:gd name="connsiteY30" fmla="*/ 355600 h 1117600"/>
              <a:gd name="connsiteX31" fmla="*/ 321733 w 1676400"/>
              <a:gd name="connsiteY31" fmla="*/ 389467 h 1117600"/>
              <a:gd name="connsiteX32" fmla="*/ 0 w 1676400"/>
              <a:gd name="connsiteY32" fmla="*/ 440267 h 1117600"/>
              <a:gd name="connsiteX33" fmla="*/ 33867 w 1676400"/>
              <a:gd name="connsiteY33" fmla="*/ 541867 h 1117600"/>
              <a:gd name="connsiteX34" fmla="*/ 50800 w 1676400"/>
              <a:gd name="connsiteY34" fmla="*/ 609600 h 1117600"/>
              <a:gd name="connsiteX35" fmla="*/ 152400 w 1676400"/>
              <a:gd name="connsiteY35" fmla="*/ 643467 h 1117600"/>
              <a:gd name="connsiteX36" fmla="*/ 220133 w 1676400"/>
              <a:gd name="connsiteY36" fmla="*/ 677334 h 1117600"/>
              <a:gd name="connsiteX37" fmla="*/ 321733 w 1676400"/>
              <a:gd name="connsiteY37" fmla="*/ 711200 h 1117600"/>
              <a:gd name="connsiteX38" fmla="*/ 372533 w 1676400"/>
              <a:gd name="connsiteY38" fmla="*/ 795867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76400" h="1117600">
                <a:moveTo>
                  <a:pt x="372533" y="795867"/>
                </a:moveTo>
                <a:lnTo>
                  <a:pt x="372533" y="795867"/>
                </a:lnTo>
                <a:cubicBezTo>
                  <a:pt x="400755" y="835378"/>
                  <a:pt x="426453" y="876820"/>
                  <a:pt x="457200" y="914400"/>
                </a:cubicBezTo>
                <a:cubicBezTo>
                  <a:pt x="477419" y="939112"/>
                  <a:pt x="505775" y="956590"/>
                  <a:pt x="524933" y="982134"/>
                </a:cubicBezTo>
                <a:cubicBezTo>
                  <a:pt x="540079" y="1002328"/>
                  <a:pt x="542372" y="1030701"/>
                  <a:pt x="558800" y="1049867"/>
                </a:cubicBezTo>
                <a:cubicBezTo>
                  <a:pt x="599807" y="1097708"/>
                  <a:pt x="625693" y="1100387"/>
                  <a:pt x="677333" y="1117600"/>
                </a:cubicBezTo>
                <a:cubicBezTo>
                  <a:pt x="716141" y="1094315"/>
                  <a:pt x="787036" y="1061088"/>
                  <a:pt x="812800" y="1016000"/>
                </a:cubicBezTo>
                <a:cubicBezTo>
                  <a:pt x="824346" y="995794"/>
                  <a:pt x="820281" y="969534"/>
                  <a:pt x="829733" y="948267"/>
                </a:cubicBezTo>
                <a:cubicBezTo>
                  <a:pt x="832881" y="941183"/>
                  <a:pt x="898216" y="832221"/>
                  <a:pt x="914400" y="812800"/>
                </a:cubicBezTo>
                <a:cubicBezTo>
                  <a:pt x="929731" y="794403"/>
                  <a:pt x="948267" y="778933"/>
                  <a:pt x="965200" y="762000"/>
                </a:cubicBezTo>
                <a:cubicBezTo>
                  <a:pt x="975217" y="731948"/>
                  <a:pt x="987455" y="680381"/>
                  <a:pt x="1016000" y="660400"/>
                </a:cubicBezTo>
                <a:cubicBezTo>
                  <a:pt x="1057359" y="631449"/>
                  <a:pt x="1151467" y="592667"/>
                  <a:pt x="1151467" y="592667"/>
                </a:cubicBezTo>
                <a:cubicBezTo>
                  <a:pt x="1162756" y="575734"/>
                  <a:pt x="1168400" y="553156"/>
                  <a:pt x="1185333" y="541867"/>
                </a:cubicBezTo>
                <a:cubicBezTo>
                  <a:pt x="1204697" y="528958"/>
                  <a:pt x="1230776" y="531621"/>
                  <a:pt x="1253067" y="524934"/>
                </a:cubicBezTo>
                <a:cubicBezTo>
                  <a:pt x="1287260" y="514676"/>
                  <a:pt x="1322737" y="507032"/>
                  <a:pt x="1354667" y="491067"/>
                </a:cubicBezTo>
                <a:cubicBezTo>
                  <a:pt x="1438365" y="449217"/>
                  <a:pt x="1398453" y="465182"/>
                  <a:pt x="1473200" y="440267"/>
                </a:cubicBezTo>
                <a:cubicBezTo>
                  <a:pt x="1490133" y="428978"/>
                  <a:pt x="1505797" y="415501"/>
                  <a:pt x="1524000" y="406400"/>
                </a:cubicBezTo>
                <a:cubicBezTo>
                  <a:pt x="1539965" y="398418"/>
                  <a:pt x="1564425" y="403992"/>
                  <a:pt x="1574800" y="389467"/>
                </a:cubicBezTo>
                <a:cubicBezTo>
                  <a:pt x="1595550" y="360418"/>
                  <a:pt x="1588865" y="317570"/>
                  <a:pt x="1608667" y="287867"/>
                </a:cubicBezTo>
                <a:cubicBezTo>
                  <a:pt x="1619956" y="270934"/>
                  <a:pt x="1634268" y="255664"/>
                  <a:pt x="1642533" y="237067"/>
                </a:cubicBezTo>
                <a:cubicBezTo>
                  <a:pt x="1657032" y="204445"/>
                  <a:pt x="1676400" y="135467"/>
                  <a:pt x="1676400" y="135467"/>
                </a:cubicBezTo>
                <a:cubicBezTo>
                  <a:pt x="1670756" y="112889"/>
                  <a:pt x="1672994" y="86672"/>
                  <a:pt x="1659467" y="67734"/>
                </a:cubicBezTo>
                <a:cubicBezTo>
                  <a:pt x="1614440" y="4696"/>
                  <a:pt x="1558532" y="11400"/>
                  <a:pt x="1490133" y="0"/>
                </a:cubicBezTo>
                <a:cubicBezTo>
                  <a:pt x="1444978" y="11289"/>
                  <a:pt x="1399572" y="21620"/>
                  <a:pt x="1354667" y="33867"/>
                </a:cubicBezTo>
                <a:cubicBezTo>
                  <a:pt x="1337447" y="38563"/>
                  <a:pt x="1319832" y="42818"/>
                  <a:pt x="1303867" y="50800"/>
                </a:cubicBezTo>
                <a:cubicBezTo>
                  <a:pt x="1172564" y="116451"/>
                  <a:pt x="1329954" y="59039"/>
                  <a:pt x="1202267" y="101600"/>
                </a:cubicBezTo>
                <a:cubicBezTo>
                  <a:pt x="1185334" y="118533"/>
                  <a:pt x="1166798" y="134003"/>
                  <a:pt x="1151467" y="152400"/>
                </a:cubicBezTo>
                <a:cubicBezTo>
                  <a:pt x="1138438" y="168034"/>
                  <a:pt x="1131991" y="188809"/>
                  <a:pt x="1117600" y="203200"/>
                </a:cubicBezTo>
                <a:cubicBezTo>
                  <a:pt x="1084773" y="236027"/>
                  <a:pt x="1057318" y="240228"/>
                  <a:pt x="1016000" y="254000"/>
                </a:cubicBezTo>
                <a:cubicBezTo>
                  <a:pt x="884179" y="341882"/>
                  <a:pt x="1010996" y="269608"/>
                  <a:pt x="694267" y="304800"/>
                </a:cubicBezTo>
                <a:cubicBezTo>
                  <a:pt x="641345" y="310680"/>
                  <a:pt x="511604" y="335218"/>
                  <a:pt x="440267" y="355600"/>
                </a:cubicBezTo>
                <a:cubicBezTo>
                  <a:pt x="373552" y="374662"/>
                  <a:pt x="398747" y="375027"/>
                  <a:pt x="321733" y="389467"/>
                </a:cubicBezTo>
                <a:cubicBezTo>
                  <a:pt x="192346" y="413727"/>
                  <a:pt x="120725" y="423021"/>
                  <a:pt x="0" y="440267"/>
                </a:cubicBezTo>
                <a:cubicBezTo>
                  <a:pt x="11289" y="474134"/>
                  <a:pt x="23609" y="507674"/>
                  <a:pt x="33867" y="541867"/>
                </a:cubicBezTo>
                <a:cubicBezTo>
                  <a:pt x="40554" y="564158"/>
                  <a:pt x="33130" y="594454"/>
                  <a:pt x="50800" y="609600"/>
                </a:cubicBezTo>
                <a:cubicBezTo>
                  <a:pt x="77904" y="632832"/>
                  <a:pt x="120470" y="627502"/>
                  <a:pt x="152400" y="643467"/>
                </a:cubicBezTo>
                <a:cubicBezTo>
                  <a:pt x="174978" y="654756"/>
                  <a:pt x="196696" y="667959"/>
                  <a:pt x="220133" y="677334"/>
                </a:cubicBezTo>
                <a:cubicBezTo>
                  <a:pt x="253278" y="690592"/>
                  <a:pt x="321733" y="711200"/>
                  <a:pt x="321733" y="711200"/>
                </a:cubicBezTo>
                <a:cubicBezTo>
                  <a:pt x="362601" y="772502"/>
                  <a:pt x="364066" y="781756"/>
                  <a:pt x="372533" y="795867"/>
                </a:cubicBezTo>
                <a:close/>
              </a:path>
            </a:pathLst>
          </a:custGeom>
          <a:solidFill>
            <a:srgbClr val="8CC9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2082801" y="1236134"/>
            <a:ext cx="1897609" cy="846667"/>
          </a:xfrm>
          <a:custGeom>
            <a:avLst/>
            <a:gdLst>
              <a:gd name="connsiteX0" fmla="*/ 0 w 1897609"/>
              <a:gd name="connsiteY0" fmla="*/ 846667 h 846667"/>
              <a:gd name="connsiteX1" fmla="*/ 0 w 1897609"/>
              <a:gd name="connsiteY1" fmla="*/ 846667 h 846667"/>
              <a:gd name="connsiteX2" fmla="*/ 152400 w 1897609"/>
              <a:gd name="connsiteY2" fmla="*/ 829734 h 846667"/>
              <a:gd name="connsiteX3" fmla="*/ 186267 w 1897609"/>
              <a:gd name="connsiteY3" fmla="*/ 728134 h 846667"/>
              <a:gd name="connsiteX4" fmla="*/ 220133 w 1897609"/>
              <a:gd name="connsiteY4" fmla="*/ 677334 h 846667"/>
              <a:gd name="connsiteX5" fmla="*/ 270933 w 1897609"/>
              <a:gd name="connsiteY5" fmla="*/ 508000 h 846667"/>
              <a:gd name="connsiteX6" fmla="*/ 287867 w 1897609"/>
              <a:gd name="connsiteY6" fmla="*/ 423334 h 846667"/>
              <a:gd name="connsiteX7" fmla="*/ 321733 w 1897609"/>
              <a:gd name="connsiteY7" fmla="*/ 304800 h 846667"/>
              <a:gd name="connsiteX8" fmla="*/ 355600 w 1897609"/>
              <a:gd name="connsiteY8" fmla="*/ 254000 h 846667"/>
              <a:gd name="connsiteX9" fmla="*/ 423333 w 1897609"/>
              <a:gd name="connsiteY9" fmla="*/ 237067 h 846667"/>
              <a:gd name="connsiteX10" fmla="*/ 474133 w 1897609"/>
              <a:gd name="connsiteY10" fmla="*/ 220134 h 846667"/>
              <a:gd name="connsiteX11" fmla="*/ 541867 w 1897609"/>
              <a:gd name="connsiteY11" fmla="*/ 186267 h 846667"/>
              <a:gd name="connsiteX12" fmla="*/ 745067 w 1897609"/>
              <a:gd name="connsiteY12" fmla="*/ 152400 h 846667"/>
              <a:gd name="connsiteX13" fmla="*/ 846667 w 1897609"/>
              <a:gd name="connsiteY13" fmla="*/ 118534 h 846667"/>
              <a:gd name="connsiteX14" fmla="*/ 965200 w 1897609"/>
              <a:gd name="connsiteY14" fmla="*/ 50800 h 846667"/>
              <a:gd name="connsiteX15" fmla="*/ 1066800 w 1897609"/>
              <a:gd name="connsiteY15" fmla="*/ 0 h 846667"/>
              <a:gd name="connsiteX16" fmla="*/ 1337733 w 1897609"/>
              <a:gd name="connsiteY16" fmla="*/ 16934 h 846667"/>
              <a:gd name="connsiteX17" fmla="*/ 1439333 w 1897609"/>
              <a:gd name="connsiteY17" fmla="*/ 50800 h 846667"/>
              <a:gd name="connsiteX18" fmla="*/ 1490133 w 1897609"/>
              <a:gd name="connsiteY18" fmla="*/ 67734 h 846667"/>
              <a:gd name="connsiteX19" fmla="*/ 1591733 w 1897609"/>
              <a:gd name="connsiteY19" fmla="*/ 135467 h 846667"/>
              <a:gd name="connsiteX20" fmla="*/ 1710267 w 1897609"/>
              <a:gd name="connsiteY20" fmla="*/ 169334 h 846667"/>
              <a:gd name="connsiteX21" fmla="*/ 1761067 w 1897609"/>
              <a:gd name="connsiteY21" fmla="*/ 203200 h 846667"/>
              <a:gd name="connsiteX22" fmla="*/ 1811867 w 1897609"/>
              <a:gd name="connsiteY22" fmla="*/ 220134 h 846667"/>
              <a:gd name="connsiteX23" fmla="*/ 1879600 w 1897609"/>
              <a:gd name="connsiteY23" fmla="*/ 321734 h 846667"/>
              <a:gd name="connsiteX24" fmla="*/ 1879600 w 1897609"/>
              <a:gd name="connsiteY24" fmla="*/ 457200 h 846667"/>
              <a:gd name="connsiteX25" fmla="*/ 1845733 w 1897609"/>
              <a:gd name="connsiteY25" fmla="*/ 558800 h 846667"/>
              <a:gd name="connsiteX26" fmla="*/ 1744133 w 1897609"/>
              <a:gd name="connsiteY26" fmla="*/ 592667 h 846667"/>
              <a:gd name="connsiteX27" fmla="*/ 1693333 w 1897609"/>
              <a:gd name="connsiteY27" fmla="*/ 643467 h 846667"/>
              <a:gd name="connsiteX28" fmla="*/ 1693333 w 1897609"/>
              <a:gd name="connsiteY28" fmla="*/ 643467 h 8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7609" h="846667">
                <a:moveTo>
                  <a:pt x="0" y="846667"/>
                </a:moveTo>
                <a:lnTo>
                  <a:pt x="0" y="846667"/>
                </a:lnTo>
                <a:cubicBezTo>
                  <a:pt x="50800" y="841023"/>
                  <a:pt x="109278" y="857175"/>
                  <a:pt x="152400" y="829734"/>
                </a:cubicBezTo>
                <a:cubicBezTo>
                  <a:pt x="182518" y="810568"/>
                  <a:pt x="166465" y="757837"/>
                  <a:pt x="186267" y="728134"/>
                </a:cubicBezTo>
                <a:cubicBezTo>
                  <a:pt x="197556" y="711201"/>
                  <a:pt x="211868" y="695931"/>
                  <a:pt x="220133" y="677334"/>
                </a:cubicBezTo>
                <a:cubicBezTo>
                  <a:pt x="238897" y="635114"/>
                  <a:pt x="259986" y="557262"/>
                  <a:pt x="270933" y="508000"/>
                </a:cubicBezTo>
                <a:cubicBezTo>
                  <a:pt x="277177" y="479904"/>
                  <a:pt x="281623" y="451430"/>
                  <a:pt x="287867" y="423334"/>
                </a:cubicBezTo>
                <a:cubicBezTo>
                  <a:pt x="292207" y="403802"/>
                  <a:pt x="310419" y="327429"/>
                  <a:pt x="321733" y="304800"/>
                </a:cubicBezTo>
                <a:cubicBezTo>
                  <a:pt x="330834" y="286597"/>
                  <a:pt x="338667" y="265289"/>
                  <a:pt x="355600" y="254000"/>
                </a:cubicBezTo>
                <a:cubicBezTo>
                  <a:pt x="374964" y="241091"/>
                  <a:pt x="400956" y="243460"/>
                  <a:pt x="423333" y="237067"/>
                </a:cubicBezTo>
                <a:cubicBezTo>
                  <a:pt x="440496" y="232164"/>
                  <a:pt x="457727" y="227165"/>
                  <a:pt x="474133" y="220134"/>
                </a:cubicBezTo>
                <a:cubicBezTo>
                  <a:pt x="497335" y="210190"/>
                  <a:pt x="517919" y="194250"/>
                  <a:pt x="541867" y="186267"/>
                </a:cubicBezTo>
                <a:cubicBezTo>
                  <a:pt x="579004" y="173888"/>
                  <a:pt x="718227" y="156234"/>
                  <a:pt x="745067" y="152400"/>
                </a:cubicBezTo>
                <a:cubicBezTo>
                  <a:pt x="778934" y="141111"/>
                  <a:pt x="816964" y="138336"/>
                  <a:pt x="846667" y="118534"/>
                </a:cubicBezTo>
                <a:cubicBezTo>
                  <a:pt x="970423" y="36029"/>
                  <a:pt x="814825" y="136728"/>
                  <a:pt x="965200" y="50800"/>
                </a:cubicBezTo>
                <a:cubicBezTo>
                  <a:pt x="1057111" y="-1720"/>
                  <a:pt x="973662" y="31047"/>
                  <a:pt x="1066800" y="0"/>
                </a:cubicBezTo>
                <a:cubicBezTo>
                  <a:pt x="1157111" y="5645"/>
                  <a:pt x="1248076" y="4708"/>
                  <a:pt x="1337733" y="16934"/>
                </a:cubicBezTo>
                <a:cubicBezTo>
                  <a:pt x="1373104" y="21757"/>
                  <a:pt x="1405466" y="39511"/>
                  <a:pt x="1439333" y="50800"/>
                </a:cubicBezTo>
                <a:cubicBezTo>
                  <a:pt x="1456266" y="56444"/>
                  <a:pt x="1475281" y="57833"/>
                  <a:pt x="1490133" y="67734"/>
                </a:cubicBezTo>
                <a:cubicBezTo>
                  <a:pt x="1524000" y="90312"/>
                  <a:pt x="1553119" y="122596"/>
                  <a:pt x="1591733" y="135467"/>
                </a:cubicBezTo>
                <a:cubicBezTo>
                  <a:pt x="1664612" y="159759"/>
                  <a:pt x="1625217" y="148071"/>
                  <a:pt x="1710267" y="169334"/>
                </a:cubicBezTo>
                <a:cubicBezTo>
                  <a:pt x="1727200" y="180623"/>
                  <a:pt x="1742864" y="194099"/>
                  <a:pt x="1761067" y="203200"/>
                </a:cubicBezTo>
                <a:cubicBezTo>
                  <a:pt x="1777032" y="211182"/>
                  <a:pt x="1799246" y="207513"/>
                  <a:pt x="1811867" y="220134"/>
                </a:cubicBezTo>
                <a:cubicBezTo>
                  <a:pt x="1840648" y="248915"/>
                  <a:pt x="1879600" y="321734"/>
                  <a:pt x="1879600" y="321734"/>
                </a:cubicBezTo>
                <a:cubicBezTo>
                  <a:pt x="1903100" y="392234"/>
                  <a:pt x="1904120" y="367292"/>
                  <a:pt x="1879600" y="457200"/>
                </a:cubicBezTo>
                <a:cubicBezTo>
                  <a:pt x="1870207" y="491641"/>
                  <a:pt x="1879600" y="547511"/>
                  <a:pt x="1845733" y="558800"/>
                </a:cubicBezTo>
                <a:lnTo>
                  <a:pt x="1744133" y="592667"/>
                </a:lnTo>
                <a:cubicBezTo>
                  <a:pt x="1688637" y="629665"/>
                  <a:pt x="1693333" y="606183"/>
                  <a:pt x="1693333" y="643467"/>
                </a:cubicBezTo>
                <a:lnTo>
                  <a:pt x="1693333" y="64346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793067" y="897467"/>
            <a:ext cx="1710266" cy="491066"/>
          </a:xfrm>
          <a:custGeom>
            <a:avLst/>
            <a:gdLst>
              <a:gd name="connsiteX0" fmla="*/ 0 w 1710266"/>
              <a:gd name="connsiteY0" fmla="*/ 491066 h 491066"/>
              <a:gd name="connsiteX1" fmla="*/ 0 w 1710266"/>
              <a:gd name="connsiteY1" fmla="*/ 491066 h 491066"/>
              <a:gd name="connsiteX2" fmla="*/ 575733 w 1710266"/>
              <a:gd name="connsiteY2" fmla="*/ 457200 h 491066"/>
              <a:gd name="connsiteX3" fmla="*/ 626533 w 1710266"/>
              <a:gd name="connsiteY3" fmla="*/ 440266 h 491066"/>
              <a:gd name="connsiteX4" fmla="*/ 711200 w 1710266"/>
              <a:gd name="connsiteY4" fmla="*/ 355600 h 491066"/>
              <a:gd name="connsiteX5" fmla="*/ 795866 w 1710266"/>
              <a:gd name="connsiteY5" fmla="*/ 287866 h 491066"/>
              <a:gd name="connsiteX6" fmla="*/ 846666 w 1710266"/>
              <a:gd name="connsiteY6" fmla="*/ 237066 h 491066"/>
              <a:gd name="connsiteX7" fmla="*/ 880533 w 1710266"/>
              <a:gd name="connsiteY7" fmla="*/ 186266 h 491066"/>
              <a:gd name="connsiteX8" fmla="*/ 931333 w 1710266"/>
              <a:gd name="connsiteY8" fmla="*/ 152400 h 491066"/>
              <a:gd name="connsiteX9" fmla="*/ 1032933 w 1710266"/>
              <a:gd name="connsiteY9" fmla="*/ 50800 h 491066"/>
              <a:gd name="connsiteX10" fmla="*/ 1134533 w 1710266"/>
              <a:gd name="connsiteY10" fmla="*/ 0 h 491066"/>
              <a:gd name="connsiteX11" fmla="*/ 1422400 w 1710266"/>
              <a:gd name="connsiteY11" fmla="*/ 16933 h 491066"/>
              <a:gd name="connsiteX12" fmla="*/ 1473200 w 1710266"/>
              <a:gd name="connsiteY12" fmla="*/ 33866 h 491066"/>
              <a:gd name="connsiteX13" fmla="*/ 1574800 w 1710266"/>
              <a:gd name="connsiteY13" fmla="*/ 101600 h 491066"/>
              <a:gd name="connsiteX14" fmla="*/ 1608666 w 1710266"/>
              <a:gd name="connsiteY14" fmla="*/ 169333 h 491066"/>
              <a:gd name="connsiteX15" fmla="*/ 1625600 w 1710266"/>
              <a:gd name="connsiteY15" fmla="*/ 220133 h 491066"/>
              <a:gd name="connsiteX16" fmla="*/ 1676400 w 1710266"/>
              <a:gd name="connsiteY16" fmla="*/ 270933 h 491066"/>
              <a:gd name="connsiteX17" fmla="*/ 1710266 w 1710266"/>
              <a:gd name="connsiteY17" fmla="*/ 304800 h 491066"/>
              <a:gd name="connsiteX18" fmla="*/ 1710266 w 1710266"/>
              <a:gd name="connsiteY18" fmla="*/ 304800 h 491066"/>
              <a:gd name="connsiteX19" fmla="*/ 1710266 w 1710266"/>
              <a:gd name="connsiteY19" fmla="*/ 304800 h 491066"/>
              <a:gd name="connsiteX20" fmla="*/ 1710266 w 1710266"/>
              <a:gd name="connsiteY20" fmla="*/ 304800 h 4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0266" h="491066">
                <a:moveTo>
                  <a:pt x="0" y="491066"/>
                </a:moveTo>
                <a:lnTo>
                  <a:pt x="0" y="491066"/>
                </a:lnTo>
                <a:cubicBezTo>
                  <a:pt x="195971" y="484309"/>
                  <a:pt x="387371" y="504291"/>
                  <a:pt x="575733" y="457200"/>
                </a:cubicBezTo>
                <a:cubicBezTo>
                  <a:pt x="593049" y="452871"/>
                  <a:pt x="609600" y="445911"/>
                  <a:pt x="626533" y="440266"/>
                </a:cubicBezTo>
                <a:cubicBezTo>
                  <a:pt x="716848" y="304795"/>
                  <a:pt x="598308" y="468492"/>
                  <a:pt x="711200" y="355600"/>
                </a:cubicBezTo>
                <a:cubicBezTo>
                  <a:pt x="787795" y="279005"/>
                  <a:pt x="696967" y="320834"/>
                  <a:pt x="795866" y="287866"/>
                </a:cubicBezTo>
                <a:cubicBezTo>
                  <a:pt x="812799" y="270933"/>
                  <a:pt x="831335" y="255463"/>
                  <a:pt x="846666" y="237066"/>
                </a:cubicBezTo>
                <a:cubicBezTo>
                  <a:pt x="859695" y="221432"/>
                  <a:pt x="866142" y="200657"/>
                  <a:pt x="880533" y="186266"/>
                </a:cubicBezTo>
                <a:cubicBezTo>
                  <a:pt x="894924" y="171876"/>
                  <a:pt x="916122" y="165921"/>
                  <a:pt x="931333" y="152400"/>
                </a:cubicBezTo>
                <a:cubicBezTo>
                  <a:pt x="967130" y="120581"/>
                  <a:pt x="987496" y="65946"/>
                  <a:pt x="1032933" y="50800"/>
                </a:cubicBezTo>
                <a:cubicBezTo>
                  <a:pt x="1103040" y="27430"/>
                  <a:pt x="1068881" y="43767"/>
                  <a:pt x="1134533" y="0"/>
                </a:cubicBezTo>
                <a:cubicBezTo>
                  <a:pt x="1230489" y="5644"/>
                  <a:pt x="1326755" y="7369"/>
                  <a:pt x="1422400" y="16933"/>
                </a:cubicBezTo>
                <a:cubicBezTo>
                  <a:pt x="1440161" y="18709"/>
                  <a:pt x="1457597" y="25198"/>
                  <a:pt x="1473200" y="33866"/>
                </a:cubicBezTo>
                <a:cubicBezTo>
                  <a:pt x="1508781" y="53633"/>
                  <a:pt x="1574800" y="101600"/>
                  <a:pt x="1574800" y="101600"/>
                </a:cubicBezTo>
                <a:cubicBezTo>
                  <a:pt x="1586089" y="124178"/>
                  <a:pt x="1598722" y="146131"/>
                  <a:pt x="1608666" y="169333"/>
                </a:cubicBezTo>
                <a:cubicBezTo>
                  <a:pt x="1615697" y="185739"/>
                  <a:pt x="1615699" y="205281"/>
                  <a:pt x="1625600" y="220133"/>
                </a:cubicBezTo>
                <a:cubicBezTo>
                  <a:pt x="1638884" y="240058"/>
                  <a:pt x="1659467" y="254000"/>
                  <a:pt x="1676400" y="270933"/>
                </a:cubicBezTo>
                <a:lnTo>
                  <a:pt x="1710266" y="304800"/>
                </a:lnTo>
                <a:lnTo>
                  <a:pt x="1710266" y="304800"/>
                </a:lnTo>
                <a:lnTo>
                  <a:pt x="1710266" y="304800"/>
                </a:lnTo>
                <a:lnTo>
                  <a:pt x="1710266" y="3048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336801" y="863601"/>
            <a:ext cx="897467" cy="372533"/>
          </a:xfrm>
          <a:custGeom>
            <a:avLst/>
            <a:gdLst>
              <a:gd name="connsiteX0" fmla="*/ 0 w 897467"/>
              <a:gd name="connsiteY0" fmla="*/ 0 h 372533"/>
              <a:gd name="connsiteX1" fmla="*/ 0 w 897467"/>
              <a:gd name="connsiteY1" fmla="*/ 0 h 372533"/>
              <a:gd name="connsiteX2" fmla="*/ 152400 w 897467"/>
              <a:gd name="connsiteY2" fmla="*/ 16933 h 372533"/>
              <a:gd name="connsiteX3" fmla="*/ 254000 w 897467"/>
              <a:gd name="connsiteY3" fmla="*/ 101600 h 372533"/>
              <a:gd name="connsiteX4" fmla="*/ 355600 w 897467"/>
              <a:gd name="connsiteY4" fmla="*/ 169333 h 372533"/>
              <a:gd name="connsiteX5" fmla="*/ 457200 w 897467"/>
              <a:gd name="connsiteY5" fmla="*/ 203200 h 372533"/>
              <a:gd name="connsiteX6" fmla="*/ 508000 w 897467"/>
              <a:gd name="connsiteY6" fmla="*/ 220133 h 372533"/>
              <a:gd name="connsiteX7" fmla="*/ 694267 w 897467"/>
              <a:gd name="connsiteY7" fmla="*/ 237067 h 372533"/>
              <a:gd name="connsiteX8" fmla="*/ 778933 w 897467"/>
              <a:gd name="connsiteY8" fmla="*/ 254000 h 372533"/>
              <a:gd name="connsiteX9" fmla="*/ 829733 w 897467"/>
              <a:gd name="connsiteY9" fmla="*/ 270933 h 372533"/>
              <a:gd name="connsiteX10" fmla="*/ 897467 w 897467"/>
              <a:gd name="connsiteY10" fmla="*/ 372533 h 372533"/>
              <a:gd name="connsiteX11" fmla="*/ 897467 w 897467"/>
              <a:gd name="connsiteY11" fmla="*/ 372533 h 372533"/>
              <a:gd name="connsiteX12" fmla="*/ 897467 w 897467"/>
              <a:gd name="connsiteY12" fmla="*/ 372533 h 372533"/>
              <a:gd name="connsiteX13" fmla="*/ 897467 w 897467"/>
              <a:gd name="connsiteY13" fmla="*/ 372533 h 37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467" h="372533">
                <a:moveTo>
                  <a:pt x="0" y="0"/>
                </a:moveTo>
                <a:lnTo>
                  <a:pt x="0" y="0"/>
                </a:lnTo>
                <a:cubicBezTo>
                  <a:pt x="50800" y="5644"/>
                  <a:pt x="102813" y="4536"/>
                  <a:pt x="152400" y="16933"/>
                </a:cubicBezTo>
                <a:cubicBezTo>
                  <a:pt x="190616" y="26487"/>
                  <a:pt x="227063" y="80649"/>
                  <a:pt x="254000" y="101600"/>
                </a:cubicBezTo>
                <a:cubicBezTo>
                  <a:pt x="286129" y="126589"/>
                  <a:pt x="316986" y="156462"/>
                  <a:pt x="355600" y="169333"/>
                </a:cubicBezTo>
                <a:lnTo>
                  <a:pt x="457200" y="203200"/>
                </a:lnTo>
                <a:cubicBezTo>
                  <a:pt x="474133" y="208844"/>
                  <a:pt x="490224" y="218517"/>
                  <a:pt x="508000" y="220133"/>
                </a:cubicBezTo>
                <a:lnTo>
                  <a:pt x="694267" y="237067"/>
                </a:lnTo>
                <a:cubicBezTo>
                  <a:pt x="722489" y="242711"/>
                  <a:pt x="751011" y="247020"/>
                  <a:pt x="778933" y="254000"/>
                </a:cubicBezTo>
                <a:cubicBezTo>
                  <a:pt x="796249" y="258329"/>
                  <a:pt x="817112" y="258312"/>
                  <a:pt x="829733" y="270933"/>
                </a:cubicBezTo>
                <a:cubicBezTo>
                  <a:pt x="858514" y="299714"/>
                  <a:pt x="897467" y="372533"/>
                  <a:pt x="897467" y="372533"/>
                </a:cubicBezTo>
                <a:lnTo>
                  <a:pt x="897467" y="372533"/>
                </a:lnTo>
                <a:lnTo>
                  <a:pt x="897467" y="372533"/>
                </a:lnTo>
                <a:lnTo>
                  <a:pt x="897467" y="372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888963" y="524933"/>
            <a:ext cx="683970" cy="778934"/>
          </a:xfrm>
          <a:custGeom>
            <a:avLst/>
            <a:gdLst>
              <a:gd name="connsiteX0" fmla="*/ 159037 w 683970"/>
              <a:gd name="connsiteY0" fmla="*/ 0 h 778934"/>
              <a:gd name="connsiteX1" fmla="*/ 159037 w 683970"/>
              <a:gd name="connsiteY1" fmla="*/ 0 h 778934"/>
              <a:gd name="connsiteX2" fmla="*/ 40504 w 683970"/>
              <a:gd name="connsiteY2" fmla="*/ 84667 h 778934"/>
              <a:gd name="connsiteX3" fmla="*/ 23570 w 683970"/>
              <a:gd name="connsiteY3" fmla="*/ 287867 h 778934"/>
              <a:gd name="connsiteX4" fmla="*/ 74370 w 683970"/>
              <a:gd name="connsiteY4" fmla="*/ 321734 h 778934"/>
              <a:gd name="connsiteX5" fmla="*/ 175970 w 683970"/>
              <a:gd name="connsiteY5" fmla="*/ 355600 h 778934"/>
              <a:gd name="connsiteX6" fmla="*/ 277570 w 683970"/>
              <a:gd name="connsiteY6" fmla="*/ 389467 h 778934"/>
              <a:gd name="connsiteX7" fmla="*/ 328370 w 683970"/>
              <a:gd name="connsiteY7" fmla="*/ 406400 h 778934"/>
              <a:gd name="connsiteX8" fmla="*/ 480770 w 683970"/>
              <a:gd name="connsiteY8" fmla="*/ 440267 h 778934"/>
              <a:gd name="connsiteX9" fmla="*/ 548504 w 683970"/>
              <a:gd name="connsiteY9" fmla="*/ 592667 h 778934"/>
              <a:gd name="connsiteX10" fmla="*/ 565437 w 683970"/>
              <a:gd name="connsiteY10" fmla="*/ 643467 h 778934"/>
              <a:gd name="connsiteX11" fmla="*/ 633170 w 683970"/>
              <a:gd name="connsiteY11" fmla="*/ 745067 h 778934"/>
              <a:gd name="connsiteX12" fmla="*/ 683970 w 683970"/>
              <a:gd name="connsiteY12" fmla="*/ 778934 h 778934"/>
              <a:gd name="connsiteX13" fmla="*/ 683970 w 683970"/>
              <a:gd name="connsiteY13" fmla="*/ 778934 h 7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970" h="778934">
                <a:moveTo>
                  <a:pt x="159037" y="0"/>
                </a:moveTo>
                <a:lnTo>
                  <a:pt x="159037" y="0"/>
                </a:lnTo>
                <a:cubicBezTo>
                  <a:pt x="119526" y="28222"/>
                  <a:pt x="76795" y="52409"/>
                  <a:pt x="40504" y="84667"/>
                </a:cubicBezTo>
                <a:cubicBezTo>
                  <a:pt x="-19047" y="137601"/>
                  <a:pt x="-2313" y="216690"/>
                  <a:pt x="23570" y="287867"/>
                </a:cubicBezTo>
                <a:cubicBezTo>
                  <a:pt x="30525" y="306993"/>
                  <a:pt x="55773" y="313469"/>
                  <a:pt x="74370" y="321734"/>
                </a:cubicBezTo>
                <a:cubicBezTo>
                  <a:pt x="106992" y="336232"/>
                  <a:pt x="142103" y="344311"/>
                  <a:pt x="175970" y="355600"/>
                </a:cubicBezTo>
                <a:lnTo>
                  <a:pt x="277570" y="389467"/>
                </a:lnTo>
                <a:cubicBezTo>
                  <a:pt x="294503" y="395111"/>
                  <a:pt x="311054" y="402071"/>
                  <a:pt x="328370" y="406400"/>
                </a:cubicBezTo>
                <a:cubicBezTo>
                  <a:pt x="424026" y="430315"/>
                  <a:pt x="373283" y="418770"/>
                  <a:pt x="480770" y="440267"/>
                </a:cubicBezTo>
                <a:cubicBezTo>
                  <a:pt x="534439" y="520769"/>
                  <a:pt x="508202" y="471761"/>
                  <a:pt x="548504" y="592667"/>
                </a:cubicBezTo>
                <a:cubicBezTo>
                  <a:pt x="554148" y="609600"/>
                  <a:pt x="555536" y="628615"/>
                  <a:pt x="565437" y="643467"/>
                </a:cubicBezTo>
                <a:cubicBezTo>
                  <a:pt x="588015" y="677334"/>
                  <a:pt x="599303" y="722489"/>
                  <a:pt x="633170" y="745067"/>
                </a:cubicBezTo>
                <a:lnTo>
                  <a:pt x="683970" y="778934"/>
                </a:lnTo>
                <a:lnTo>
                  <a:pt x="683970" y="77893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3552039" y="491068"/>
            <a:ext cx="393429" cy="846721"/>
          </a:xfrm>
          <a:custGeom>
            <a:avLst/>
            <a:gdLst>
              <a:gd name="connsiteX0" fmla="*/ 393429 w 393429"/>
              <a:gd name="connsiteY0" fmla="*/ 0 h 846721"/>
              <a:gd name="connsiteX1" fmla="*/ 393429 w 393429"/>
              <a:gd name="connsiteY1" fmla="*/ 0 h 846721"/>
              <a:gd name="connsiteX2" fmla="*/ 207162 w 393429"/>
              <a:gd name="connsiteY2" fmla="*/ 84666 h 846721"/>
              <a:gd name="connsiteX3" fmla="*/ 190229 w 393429"/>
              <a:gd name="connsiteY3" fmla="*/ 135466 h 846721"/>
              <a:gd name="connsiteX4" fmla="*/ 207162 w 393429"/>
              <a:gd name="connsiteY4" fmla="*/ 406400 h 846721"/>
              <a:gd name="connsiteX5" fmla="*/ 190229 w 393429"/>
              <a:gd name="connsiteY5" fmla="*/ 474133 h 846721"/>
              <a:gd name="connsiteX6" fmla="*/ 139429 w 393429"/>
              <a:gd name="connsiteY6" fmla="*/ 508000 h 846721"/>
              <a:gd name="connsiteX7" fmla="*/ 37829 w 393429"/>
              <a:gd name="connsiteY7" fmla="*/ 541866 h 846721"/>
              <a:gd name="connsiteX8" fmla="*/ 20895 w 393429"/>
              <a:gd name="connsiteY8" fmla="*/ 778933 h 846721"/>
              <a:gd name="connsiteX9" fmla="*/ 88629 w 393429"/>
              <a:gd name="connsiteY9" fmla="*/ 846666 h 846721"/>
              <a:gd name="connsiteX10" fmla="*/ 88629 w 393429"/>
              <a:gd name="connsiteY10" fmla="*/ 846666 h 846721"/>
              <a:gd name="connsiteX11" fmla="*/ 88629 w 393429"/>
              <a:gd name="connsiteY11" fmla="*/ 846666 h 846721"/>
              <a:gd name="connsiteX12" fmla="*/ 88629 w 393429"/>
              <a:gd name="connsiteY12" fmla="*/ 846666 h 84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429" h="846721">
                <a:moveTo>
                  <a:pt x="393429" y="0"/>
                </a:moveTo>
                <a:lnTo>
                  <a:pt x="393429" y="0"/>
                </a:lnTo>
                <a:cubicBezTo>
                  <a:pt x="266279" y="28255"/>
                  <a:pt x="252251" y="-5512"/>
                  <a:pt x="207162" y="84666"/>
                </a:cubicBezTo>
                <a:cubicBezTo>
                  <a:pt x="199180" y="100631"/>
                  <a:pt x="195873" y="118533"/>
                  <a:pt x="190229" y="135466"/>
                </a:cubicBezTo>
                <a:cubicBezTo>
                  <a:pt x="195873" y="225777"/>
                  <a:pt x="207162" y="315912"/>
                  <a:pt x="207162" y="406400"/>
                </a:cubicBezTo>
                <a:cubicBezTo>
                  <a:pt x="207162" y="429673"/>
                  <a:pt x="203138" y="454769"/>
                  <a:pt x="190229" y="474133"/>
                </a:cubicBezTo>
                <a:cubicBezTo>
                  <a:pt x="178940" y="491066"/>
                  <a:pt x="158026" y="499735"/>
                  <a:pt x="139429" y="508000"/>
                </a:cubicBezTo>
                <a:cubicBezTo>
                  <a:pt x="106807" y="522498"/>
                  <a:pt x="37829" y="541866"/>
                  <a:pt x="37829" y="541866"/>
                </a:cubicBezTo>
                <a:cubicBezTo>
                  <a:pt x="3536" y="644745"/>
                  <a:pt x="-18267" y="661446"/>
                  <a:pt x="20895" y="778933"/>
                </a:cubicBezTo>
                <a:cubicBezTo>
                  <a:pt x="44978" y="851182"/>
                  <a:pt x="49494" y="846666"/>
                  <a:pt x="88629" y="846666"/>
                </a:cubicBezTo>
                <a:lnTo>
                  <a:pt x="88629" y="846666"/>
                </a:lnTo>
                <a:lnTo>
                  <a:pt x="88629" y="846666"/>
                </a:lnTo>
                <a:lnTo>
                  <a:pt x="88629" y="8466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89333" y="2946401"/>
            <a:ext cx="2641600" cy="1693333"/>
          </a:xfrm>
          <a:custGeom>
            <a:avLst/>
            <a:gdLst>
              <a:gd name="connsiteX0" fmla="*/ 2641600 w 2641600"/>
              <a:gd name="connsiteY0" fmla="*/ 0 h 1693333"/>
              <a:gd name="connsiteX1" fmla="*/ 2641600 w 2641600"/>
              <a:gd name="connsiteY1" fmla="*/ 0 h 1693333"/>
              <a:gd name="connsiteX2" fmla="*/ 2489200 w 2641600"/>
              <a:gd name="connsiteY2" fmla="*/ 33867 h 1693333"/>
              <a:gd name="connsiteX3" fmla="*/ 2421467 w 2641600"/>
              <a:gd name="connsiteY3" fmla="*/ 118533 h 1693333"/>
              <a:gd name="connsiteX4" fmla="*/ 2370667 w 2641600"/>
              <a:gd name="connsiteY4" fmla="*/ 169333 h 1693333"/>
              <a:gd name="connsiteX5" fmla="*/ 2319867 w 2641600"/>
              <a:gd name="connsiteY5" fmla="*/ 287867 h 1693333"/>
              <a:gd name="connsiteX6" fmla="*/ 2286000 w 2641600"/>
              <a:gd name="connsiteY6" fmla="*/ 389467 h 1693333"/>
              <a:gd name="connsiteX7" fmla="*/ 2269067 w 2641600"/>
              <a:gd name="connsiteY7" fmla="*/ 440267 h 1693333"/>
              <a:gd name="connsiteX8" fmla="*/ 2218267 w 2641600"/>
              <a:gd name="connsiteY8" fmla="*/ 491067 h 1693333"/>
              <a:gd name="connsiteX9" fmla="*/ 2167467 w 2641600"/>
              <a:gd name="connsiteY9" fmla="*/ 609600 h 1693333"/>
              <a:gd name="connsiteX10" fmla="*/ 2133600 w 2641600"/>
              <a:gd name="connsiteY10" fmla="*/ 660400 h 1693333"/>
              <a:gd name="connsiteX11" fmla="*/ 2082800 w 2641600"/>
              <a:gd name="connsiteY11" fmla="*/ 778933 h 1693333"/>
              <a:gd name="connsiteX12" fmla="*/ 2065867 w 2641600"/>
              <a:gd name="connsiteY12" fmla="*/ 829733 h 1693333"/>
              <a:gd name="connsiteX13" fmla="*/ 2015067 w 2641600"/>
              <a:gd name="connsiteY13" fmla="*/ 863600 h 1693333"/>
              <a:gd name="connsiteX14" fmla="*/ 1981200 w 2641600"/>
              <a:gd name="connsiteY14" fmla="*/ 965200 h 1693333"/>
              <a:gd name="connsiteX15" fmla="*/ 1964267 w 2641600"/>
              <a:gd name="connsiteY15" fmla="*/ 1016000 h 1693333"/>
              <a:gd name="connsiteX16" fmla="*/ 1930400 w 2641600"/>
              <a:gd name="connsiteY16" fmla="*/ 1066800 h 1693333"/>
              <a:gd name="connsiteX17" fmla="*/ 1913467 w 2641600"/>
              <a:gd name="connsiteY17" fmla="*/ 1117600 h 1693333"/>
              <a:gd name="connsiteX18" fmla="*/ 1879600 w 2641600"/>
              <a:gd name="connsiteY18" fmla="*/ 1168400 h 1693333"/>
              <a:gd name="connsiteX19" fmla="*/ 1828800 w 2641600"/>
              <a:gd name="connsiteY19" fmla="*/ 1286933 h 1693333"/>
              <a:gd name="connsiteX20" fmla="*/ 1778000 w 2641600"/>
              <a:gd name="connsiteY20" fmla="*/ 1303867 h 1693333"/>
              <a:gd name="connsiteX21" fmla="*/ 1761067 w 2641600"/>
              <a:gd name="connsiteY21" fmla="*/ 1354667 h 1693333"/>
              <a:gd name="connsiteX22" fmla="*/ 1693334 w 2641600"/>
              <a:gd name="connsiteY22" fmla="*/ 1456267 h 1693333"/>
              <a:gd name="connsiteX23" fmla="*/ 1642534 w 2641600"/>
              <a:gd name="connsiteY23" fmla="*/ 1557867 h 1693333"/>
              <a:gd name="connsiteX24" fmla="*/ 1625600 w 2641600"/>
              <a:gd name="connsiteY24" fmla="*/ 1625600 h 1693333"/>
              <a:gd name="connsiteX25" fmla="*/ 1608667 w 2641600"/>
              <a:gd name="connsiteY25" fmla="*/ 1693333 h 1693333"/>
              <a:gd name="connsiteX26" fmla="*/ 1608667 w 2641600"/>
              <a:gd name="connsiteY26" fmla="*/ 1693333 h 1693333"/>
              <a:gd name="connsiteX27" fmla="*/ 1439334 w 2641600"/>
              <a:gd name="connsiteY27" fmla="*/ 1659467 h 1693333"/>
              <a:gd name="connsiteX28" fmla="*/ 1388534 w 2641600"/>
              <a:gd name="connsiteY28" fmla="*/ 1625600 h 1693333"/>
              <a:gd name="connsiteX29" fmla="*/ 1337734 w 2641600"/>
              <a:gd name="connsiteY29" fmla="*/ 1608667 h 1693333"/>
              <a:gd name="connsiteX30" fmla="*/ 1253067 w 2641600"/>
              <a:gd name="connsiteY30" fmla="*/ 1456267 h 1693333"/>
              <a:gd name="connsiteX31" fmla="*/ 1202267 w 2641600"/>
              <a:gd name="connsiteY31" fmla="*/ 1422400 h 1693333"/>
              <a:gd name="connsiteX32" fmla="*/ 1134534 w 2641600"/>
              <a:gd name="connsiteY32" fmla="*/ 1270000 h 1693333"/>
              <a:gd name="connsiteX33" fmla="*/ 1083734 w 2641600"/>
              <a:gd name="connsiteY33" fmla="*/ 1236133 h 1693333"/>
              <a:gd name="connsiteX34" fmla="*/ 897467 w 2641600"/>
              <a:gd name="connsiteY34" fmla="*/ 1219200 h 1693333"/>
              <a:gd name="connsiteX35" fmla="*/ 812800 w 2641600"/>
              <a:gd name="connsiteY35" fmla="*/ 1185333 h 1693333"/>
              <a:gd name="connsiteX36" fmla="*/ 728134 w 2641600"/>
              <a:gd name="connsiteY36" fmla="*/ 1168400 h 1693333"/>
              <a:gd name="connsiteX37" fmla="*/ 677334 w 2641600"/>
              <a:gd name="connsiteY37" fmla="*/ 1134533 h 1693333"/>
              <a:gd name="connsiteX38" fmla="*/ 609600 w 2641600"/>
              <a:gd name="connsiteY38" fmla="*/ 1032933 h 1693333"/>
              <a:gd name="connsiteX39" fmla="*/ 575734 w 2641600"/>
              <a:gd name="connsiteY39" fmla="*/ 982133 h 1693333"/>
              <a:gd name="connsiteX40" fmla="*/ 541867 w 2641600"/>
              <a:gd name="connsiteY40" fmla="*/ 880533 h 1693333"/>
              <a:gd name="connsiteX41" fmla="*/ 491067 w 2641600"/>
              <a:gd name="connsiteY41" fmla="*/ 863600 h 1693333"/>
              <a:gd name="connsiteX42" fmla="*/ 389467 w 2641600"/>
              <a:gd name="connsiteY42" fmla="*/ 660400 h 1693333"/>
              <a:gd name="connsiteX43" fmla="*/ 355600 w 2641600"/>
              <a:gd name="connsiteY43" fmla="*/ 609600 h 1693333"/>
              <a:gd name="connsiteX44" fmla="*/ 321734 w 2641600"/>
              <a:gd name="connsiteY44" fmla="*/ 558800 h 1693333"/>
              <a:gd name="connsiteX45" fmla="*/ 203200 w 2641600"/>
              <a:gd name="connsiteY45" fmla="*/ 491067 h 1693333"/>
              <a:gd name="connsiteX46" fmla="*/ 152400 w 2641600"/>
              <a:gd name="connsiteY46" fmla="*/ 457200 h 1693333"/>
              <a:gd name="connsiteX47" fmla="*/ 0 w 2641600"/>
              <a:gd name="connsiteY47" fmla="*/ 423333 h 1693333"/>
              <a:gd name="connsiteX48" fmla="*/ 0 w 2641600"/>
              <a:gd name="connsiteY48" fmla="*/ 423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41600" h="1693333">
                <a:moveTo>
                  <a:pt x="2641600" y="0"/>
                </a:moveTo>
                <a:lnTo>
                  <a:pt x="2641600" y="0"/>
                </a:lnTo>
                <a:cubicBezTo>
                  <a:pt x="2590800" y="11289"/>
                  <a:pt x="2538569" y="17411"/>
                  <a:pt x="2489200" y="33867"/>
                </a:cubicBezTo>
                <a:cubicBezTo>
                  <a:pt x="2408048" y="60918"/>
                  <a:pt x="2458431" y="63087"/>
                  <a:pt x="2421467" y="118533"/>
                </a:cubicBezTo>
                <a:cubicBezTo>
                  <a:pt x="2408183" y="138458"/>
                  <a:pt x="2387600" y="152400"/>
                  <a:pt x="2370667" y="169333"/>
                </a:cubicBezTo>
                <a:cubicBezTo>
                  <a:pt x="2316165" y="332842"/>
                  <a:pt x="2403558" y="78640"/>
                  <a:pt x="2319867" y="287867"/>
                </a:cubicBezTo>
                <a:cubicBezTo>
                  <a:pt x="2306609" y="321012"/>
                  <a:pt x="2297289" y="355600"/>
                  <a:pt x="2286000" y="389467"/>
                </a:cubicBezTo>
                <a:cubicBezTo>
                  <a:pt x="2280356" y="406400"/>
                  <a:pt x="2281688" y="427646"/>
                  <a:pt x="2269067" y="440267"/>
                </a:cubicBezTo>
                <a:cubicBezTo>
                  <a:pt x="2252134" y="457200"/>
                  <a:pt x="2232186" y="471580"/>
                  <a:pt x="2218267" y="491067"/>
                </a:cubicBezTo>
                <a:cubicBezTo>
                  <a:pt x="2159536" y="573289"/>
                  <a:pt x="2204319" y="535896"/>
                  <a:pt x="2167467" y="609600"/>
                </a:cubicBezTo>
                <a:cubicBezTo>
                  <a:pt x="2158366" y="627803"/>
                  <a:pt x="2144889" y="643467"/>
                  <a:pt x="2133600" y="660400"/>
                </a:cubicBezTo>
                <a:cubicBezTo>
                  <a:pt x="2098359" y="801368"/>
                  <a:pt x="2141270" y="661992"/>
                  <a:pt x="2082800" y="778933"/>
                </a:cubicBezTo>
                <a:cubicBezTo>
                  <a:pt x="2074818" y="794898"/>
                  <a:pt x="2077017" y="815795"/>
                  <a:pt x="2065867" y="829733"/>
                </a:cubicBezTo>
                <a:cubicBezTo>
                  <a:pt x="2053154" y="845625"/>
                  <a:pt x="2032000" y="852311"/>
                  <a:pt x="2015067" y="863600"/>
                </a:cubicBezTo>
                <a:lnTo>
                  <a:pt x="1981200" y="965200"/>
                </a:lnTo>
                <a:cubicBezTo>
                  <a:pt x="1975556" y="982133"/>
                  <a:pt x="1974168" y="1001149"/>
                  <a:pt x="1964267" y="1016000"/>
                </a:cubicBezTo>
                <a:lnTo>
                  <a:pt x="1930400" y="1066800"/>
                </a:lnTo>
                <a:cubicBezTo>
                  <a:pt x="1924756" y="1083733"/>
                  <a:pt x="1921449" y="1101635"/>
                  <a:pt x="1913467" y="1117600"/>
                </a:cubicBezTo>
                <a:cubicBezTo>
                  <a:pt x="1904366" y="1135803"/>
                  <a:pt x="1887617" y="1149694"/>
                  <a:pt x="1879600" y="1168400"/>
                </a:cubicBezTo>
                <a:cubicBezTo>
                  <a:pt x="1858379" y="1217917"/>
                  <a:pt x="1875010" y="1249965"/>
                  <a:pt x="1828800" y="1286933"/>
                </a:cubicBezTo>
                <a:cubicBezTo>
                  <a:pt x="1814862" y="1298083"/>
                  <a:pt x="1794933" y="1298222"/>
                  <a:pt x="1778000" y="1303867"/>
                </a:cubicBezTo>
                <a:cubicBezTo>
                  <a:pt x="1772356" y="1320800"/>
                  <a:pt x="1769735" y="1339064"/>
                  <a:pt x="1761067" y="1354667"/>
                </a:cubicBezTo>
                <a:cubicBezTo>
                  <a:pt x="1741300" y="1390248"/>
                  <a:pt x="1706206" y="1417653"/>
                  <a:pt x="1693334" y="1456267"/>
                </a:cubicBezTo>
                <a:cubicBezTo>
                  <a:pt x="1669964" y="1526374"/>
                  <a:pt x="1686301" y="1492215"/>
                  <a:pt x="1642534" y="1557867"/>
                </a:cubicBezTo>
                <a:cubicBezTo>
                  <a:pt x="1636889" y="1580445"/>
                  <a:pt x="1631994" y="1603223"/>
                  <a:pt x="1625600" y="1625600"/>
                </a:cubicBezTo>
                <a:cubicBezTo>
                  <a:pt x="1606882" y="1691112"/>
                  <a:pt x="1608667" y="1655592"/>
                  <a:pt x="1608667" y="1693333"/>
                </a:cubicBezTo>
                <a:lnTo>
                  <a:pt x="1608667" y="1693333"/>
                </a:lnTo>
                <a:cubicBezTo>
                  <a:pt x="1552223" y="1682044"/>
                  <a:pt x="1494351" y="1676395"/>
                  <a:pt x="1439334" y="1659467"/>
                </a:cubicBezTo>
                <a:cubicBezTo>
                  <a:pt x="1419883" y="1653482"/>
                  <a:pt x="1406737" y="1634701"/>
                  <a:pt x="1388534" y="1625600"/>
                </a:cubicBezTo>
                <a:cubicBezTo>
                  <a:pt x="1372569" y="1617618"/>
                  <a:pt x="1354667" y="1614311"/>
                  <a:pt x="1337734" y="1608667"/>
                </a:cubicBezTo>
                <a:cubicBezTo>
                  <a:pt x="1320088" y="1555731"/>
                  <a:pt x="1302973" y="1489538"/>
                  <a:pt x="1253067" y="1456267"/>
                </a:cubicBezTo>
                <a:lnTo>
                  <a:pt x="1202267" y="1422400"/>
                </a:lnTo>
                <a:cubicBezTo>
                  <a:pt x="1185501" y="1372102"/>
                  <a:pt x="1174784" y="1310251"/>
                  <a:pt x="1134534" y="1270000"/>
                </a:cubicBezTo>
                <a:cubicBezTo>
                  <a:pt x="1120143" y="1255609"/>
                  <a:pt x="1103634" y="1240397"/>
                  <a:pt x="1083734" y="1236133"/>
                </a:cubicBezTo>
                <a:cubicBezTo>
                  <a:pt x="1022773" y="1223070"/>
                  <a:pt x="959556" y="1224844"/>
                  <a:pt x="897467" y="1219200"/>
                </a:cubicBezTo>
                <a:cubicBezTo>
                  <a:pt x="869245" y="1207911"/>
                  <a:pt x="841914" y="1194067"/>
                  <a:pt x="812800" y="1185333"/>
                </a:cubicBezTo>
                <a:cubicBezTo>
                  <a:pt x="785233" y="1177063"/>
                  <a:pt x="755082" y="1178506"/>
                  <a:pt x="728134" y="1168400"/>
                </a:cubicBezTo>
                <a:cubicBezTo>
                  <a:pt x="709078" y="1161254"/>
                  <a:pt x="694267" y="1145822"/>
                  <a:pt x="677334" y="1134533"/>
                </a:cubicBezTo>
                <a:lnTo>
                  <a:pt x="609600" y="1032933"/>
                </a:lnTo>
                <a:cubicBezTo>
                  <a:pt x="598311" y="1016000"/>
                  <a:pt x="582170" y="1001440"/>
                  <a:pt x="575734" y="982133"/>
                </a:cubicBezTo>
                <a:cubicBezTo>
                  <a:pt x="564445" y="948266"/>
                  <a:pt x="575734" y="891822"/>
                  <a:pt x="541867" y="880533"/>
                </a:cubicBezTo>
                <a:lnTo>
                  <a:pt x="491067" y="863600"/>
                </a:lnTo>
                <a:cubicBezTo>
                  <a:pt x="444329" y="723387"/>
                  <a:pt x="477002" y="791702"/>
                  <a:pt x="389467" y="660400"/>
                </a:cubicBezTo>
                <a:lnTo>
                  <a:pt x="355600" y="609600"/>
                </a:lnTo>
                <a:cubicBezTo>
                  <a:pt x="344311" y="592667"/>
                  <a:pt x="338667" y="570089"/>
                  <a:pt x="321734" y="558800"/>
                </a:cubicBezTo>
                <a:cubicBezTo>
                  <a:pt x="197968" y="476288"/>
                  <a:pt x="353589" y="577003"/>
                  <a:pt x="203200" y="491067"/>
                </a:cubicBezTo>
                <a:cubicBezTo>
                  <a:pt x="185530" y="480970"/>
                  <a:pt x="170997" y="465466"/>
                  <a:pt x="152400" y="457200"/>
                </a:cubicBezTo>
                <a:cubicBezTo>
                  <a:pt x="64152" y="417978"/>
                  <a:pt x="72545" y="423333"/>
                  <a:pt x="0" y="423333"/>
                </a:cubicBezTo>
                <a:lnTo>
                  <a:pt x="0" y="4233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010401" y="3098598"/>
            <a:ext cx="1761067" cy="3556202"/>
          </a:xfrm>
          <a:custGeom>
            <a:avLst/>
            <a:gdLst>
              <a:gd name="connsiteX0" fmla="*/ 1524000 w 1761067"/>
              <a:gd name="connsiteY0" fmla="*/ 3556202 h 3556202"/>
              <a:gd name="connsiteX1" fmla="*/ 1524000 w 1761067"/>
              <a:gd name="connsiteY1" fmla="*/ 3556202 h 3556202"/>
              <a:gd name="connsiteX2" fmla="*/ 1557867 w 1761067"/>
              <a:gd name="connsiteY2" fmla="*/ 3353002 h 3556202"/>
              <a:gd name="connsiteX3" fmla="*/ 1574800 w 1761067"/>
              <a:gd name="connsiteY3" fmla="*/ 3268335 h 3556202"/>
              <a:gd name="connsiteX4" fmla="*/ 1659467 w 1761067"/>
              <a:gd name="connsiteY4" fmla="*/ 3149802 h 3556202"/>
              <a:gd name="connsiteX5" fmla="*/ 1676400 w 1761067"/>
              <a:gd name="connsiteY5" fmla="*/ 3082069 h 3556202"/>
              <a:gd name="connsiteX6" fmla="*/ 1693333 w 1761067"/>
              <a:gd name="connsiteY6" fmla="*/ 2980469 h 3556202"/>
              <a:gd name="connsiteX7" fmla="*/ 1710267 w 1761067"/>
              <a:gd name="connsiteY7" fmla="*/ 2929669 h 3556202"/>
              <a:gd name="connsiteX8" fmla="*/ 1727200 w 1761067"/>
              <a:gd name="connsiteY8" fmla="*/ 2828069 h 3556202"/>
              <a:gd name="connsiteX9" fmla="*/ 1761067 w 1761067"/>
              <a:gd name="connsiteY9" fmla="*/ 2726469 h 3556202"/>
              <a:gd name="connsiteX10" fmla="*/ 1761067 w 1761067"/>
              <a:gd name="connsiteY10" fmla="*/ 2726469 h 3556202"/>
              <a:gd name="connsiteX11" fmla="*/ 1625600 w 1761067"/>
              <a:gd name="connsiteY11" fmla="*/ 2675669 h 3556202"/>
              <a:gd name="connsiteX12" fmla="*/ 1574800 w 1761067"/>
              <a:gd name="connsiteY12" fmla="*/ 2641802 h 3556202"/>
              <a:gd name="connsiteX13" fmla="*/ 1540933 w 1761067"/>
              <a:gd name="connsiteY13" fmla="*/ 2353935 h 3556202"/>
              <a:gd name="connsiteX14" fmla="*/ 1507067 w 1761067"/>
              <a:gd name="connsiteY14" fmla="*/ 2303135 h 3556202"/>
              <a:gd name="connsiteX15" fmla="*/ 1456267 w 1761067"/>
              <a:gd name="connsiteY15" fmla="*/ 2201535 h 3556202"/>
              <a:gd name="connsiteX16" fmla="*/ 1422400 w 1761067"/>
              <a:gd name="connsiteY16" fmla="*/ 2083002 h 3556202"/>
              <a:gd name="connsiteX17" fmla="*/ 1371600 w 1761067"/>
              <a:gd name="connsiteY17" fmla="*/ 2066069 h 3556202"/>
              <a:gd name="connsiteX18" fmla="*/ 1337733 w 1761067"/>
              <a:gd name="connsiteY18" fmla="*/ 2015269 h 3556202"/>
              <a:gd name="connsiteX19" fmla="*/ 1320800 w 1761067"/>
              <a:gd name="connsiteY19" fmla="*/ 1964469 h 3556202"/>
              <a:gd name="connsiteX20" fmla="*/ 1253067 w 1761067"/>
              <a:gd name="connsiteY20" fmla="*/ 1862869 h 3556202"/>
              <a:gd name="connsiteX21" fmla="*/ 1219200 w 1761067"/>
              <a:gd name="connsiteY21" fmla="*/ 1812069 h 3556202"/>
              <a:gd name="connsiteX22" fmla="*/ 1202267 w 1761067"/>
              <a:gd name="connsiteY22" fmla="*/ 1761269 h 3556202"/>
              <a:gd name="connsiteX23" fmla="*/ 1151467 w 1761067"/>
              <a:gd name="connsiteY23" fmla="*/ 1693535 h 3556202"/>
              <a:gd name="connsiteX24" fmla="*/ 1117600 w 1761067"/>
              <a:gd name="connsiteY24" fmla="*/ 1642735 h 3556202"/>
              <a:gd name="connsiteX25" fmla="*/ 1083733 w 1761067"/>
              <a:gd name="connsiteY25" fmla="*/ 1575002 h 3556202"/>
              <a:gd name="connsiteX26" fmla="*/ 1049867 w 1761067"/>
              <a:gd name="connsiteY26" fmla="*/ 1524202 h 3556202"/>
              <a:gd name="connsiteX27" fmla="*/ 1032933 w 1761067"/>
              <a:gd name="connsiteY27" fmla="*/ 1473402 h 3556202"/>
              <a:gd name="connsiteX28" fmla="*/ 999067 w 1761067"/>
              <a:gd name="connsiteY28" fmla="*/ 1422602 h 3556202"/>
              <a:gd name="connsiteX29" fmla="*/ 982133 w 1761067"/>
              <a:gd name="connsiteY29" fmla="*/ 1371802 h 3556202"/>
              <a:gd name="connsiteX30" fmla="*/ 931333 w 1761067"/>
              <a:gd name="connsiteY30" fmla="*/ 1253269 h 3556202"/>
              <a:gd name="connsiteX31" fmla="*/ 880533 w 1761067"/>
              <a:gd name="connsiteY31" fmla="*/ 1100869 h 3556202"/>
              <a:gd name="connsiteX32" fmla="*/ 829733 w 1761067"/>
              <a:gd name="connsiteY32" fmla="*/ 1083935 h 3556202"/>
              <a:gd name="connsiteX33" fmla="*/ 558800 w 1761067"/>
              <a:gd name="connsiteY33" fmla="*/ 1050069 h 3556202"/>
              <a:gd name="connsiteX34" fmla="*/ 440267 w 1761067"/>
              <a:gd name="connsiteY34" fmla="*/ 1033135 h 3556202"/>
              <a:gd name="connsiteX35" fmla="*/ 406400 w 1761067"/>
              <a:gd name="connsiteY35" fmla="*/ 982335 h 3556202"/>
              <a:gd name="connsiteX36" fmla="*/ 389467 w 1761067"/>
              <a:gd name="connsiteY36" fmla="*/ 931535 h 3556202"/>
              <a:gd name="connsiteX37" fmla="*/ 372533 w 1761067"/>
              <a:gd name="connsiteY37" fmla="*/ 237269 h 3556202"/>
              <a:gd name="connsiteX38" fmla="*/ 270933 w 1761067"/>
              <a:gd name="connsiteY38" fmla="*/ 203402 h 3556202"/>
              <a:gd name="connsiteX39" fmla="*/ 237067 w 1761067"/>
              <a:gd name="connsiteY39" fmla="*/ 152602 h 3556202"/>
              <a:gd name="connsiteX40" fmla="*/ 186267 w 1761067"/>
              <a:gd name="connsiteY40" fmla="*/ 34069 h 3556202"/>
              <a:gd name="connsiteX41" fmla="*/ 135467 w 1761067"/>
              <a:gd name="connsiteY41" fmla="*/ 17135 h 3556202"/>
              <a:gd name="connsiteX42" fmla="*/ 0 w 1761067"/>
              <a:gd name="connsiteY42" fmla="*/ 202 h 3556202"/>
              <a:gd name="connsiteX43" fmla="*/ 0 w 1761067"/>
              <a:gd name="connsiteY43" fmla="*/ 202 h 355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61067" h="3556202">
                <a:moveTo>
                  <a:pt x="1524000" y="3556202"/>
                </a:moveTo>
                <a:lnTo>
                  <a:pt x="1524000" y="3556202"/>
                </a:lnTo>
                <a:cubicBezTo>
                  <a:pt x="1561860" y="3215451"/>
                  <a:pt x="1518149" y="3511872"/>
                  <a:pt x="1557867" y="3353002"/>
                </a:cubicBezTo>
                <a:cubicBezTo>
                  <a:pt x="1564848" y="3325080"/>
                  <a:pt x="1564694" y="3295284"/>
                  <a:pt x="1574800" y="3268335"/>
                </a:cubicBezTo>
                <a:cubicBezTo>
                  <a:pt x="1580990" y="3251829"/>
                  <a:pt x="1656547" y="3153696"/>
                  <a:pt x="1659467" y="3149802"/>
                </a:cubicBezTo>
                <a:cubicBezTo>
                  <a:pt x="1665111" y="3127224"/>
                  <a:pt x="1671836" y="3104890"/>
                  <a:pt x="1676400" y="3082069"/>
                </a:cubicBezTo>
                <a:cubicBezTo>
                  <a:pt x="1683133" y="3048402"/>
                  <a:pt x="1685885" y="3013985"/>
                  <a:pt x="1693333" y="2980469"/>
                </a:cubicBezTo>
                <a:cubicBezTo>
                  <a:pt x="1697205" y="2963045"/>
                  <a:pt x="1704622" y="2946602"/>
                  <a:pt x="1710267" y="2929669"/>
                </a:cubicBezTo>
                <a:cubicBezTo>
                  <a:pt x="1715911" y="2895802"/>
                  <a:pt x="1718873" y="2861378"/>
                  <a:pt x="1727200" y="2828069"/>
                </a:cubicBezTo>
                <a:cubicBezTo>
                  <a:pt x="1735858" y="2793436"/>
                  <a:pt x="1761067" y="2726469"/>
                  <a:pt x="1761067" y="2726469"/>
                </a:cubicBezTo>
                <a:lnTo>
                  <a:pt x="1761067" y="2726469"/>
                </a:lnTo>
                <a:cubicBezTo>
                  <a:pt x="1715911" y="2709536"/>
                  <a:pt x="1669504" y="2695625"/>
                  <a:pt x="1625600" y="2675669"/>
                </a:cubicBezTo>
                <a:cubicBezTo>
                  <a:pt x="1607073" y="2667248"/>
                  <a:pt x="1580785" y="2661253"/>
                  <a:pt x="1574800" y="2641802"/>
                </a:cubicBezTo>
                <a:cubicBezTo>
                  <a:pt x="1525756" y="2482408"/>
                  <a:pt x="1584089" y="2483402"/>
                  <a:pt x="1540933" y="2353935"/>
                </a:cubicBezTo>
                <a:cubicBezTo>
                  <a:pt x="1534497" y="2334628"/>
                  <a:pt x="1516168" y="2321338"/>
                  <a:pt x="1507067" y="2303135"/>
                </a:cubicBezTo>
                <a:cubicBezTo>
                  <a:pt x="1436960" y="2162921"/>
                  <a:pt x="1553322" y="2347120"/>
                  <a:pt x="1456267" y="2201535"/>
                </a:cubicBezTo>
                <a:cubicBezTo>
                  <a:pt x="1456121" y="2200952"/>
                  <a:pt x="1430496" y="2091098"/>
                  <a:pt x="1422400" y="2083002"/>
                </a:cubicBezTo>
                <a:cubicBezTo>
                  <a:pt x="1409779" y="2070381"/>
                  <a:pt x="1388533" y="2071713"/>
                  <a:pt x="1371600" y="2066069"/>
                </a:cubicBezTo>
                <a:cubicBezTo>
                  <a:pt x="1360311" y="2049136"/>
                  <a:pt x="1346834" y="2033472"/>
                  <a:pt x="1337733" y="2015269"/>
                </a:cubicBezTo>
                <a:cubicBezTo>
                  <a:pt x="1329751" y="1999304"/>
                  <a:pt x="1329468" y="1980072"/>
                  <a:pt x="1320800" y="1964469"/>
                </a:cubicBezTo>
                <a:cubicBezTo>
                  <a:pt x="1301033" y="1928888"/>
                  <a:pt x="1275645" y="1896736"/>
                  <a:pt x="1253067" y="1862869"/>
                </a:cubicBezTo>
                <a:lnTo>
                  <a:pt x="1219200" y="1812069"/>
                </a:lnTo>
                <a:cubicBezTo>
                  <a:pt x="1213556" y="1795136"/>
                  <a:pt x="1211123" y="1776767"/>
                  <a:pt x="1202267" y="1761269"/>
                </a:cubicBezTo>
                <a:cubicBezTo>
                  <a:pt x="1188265" y="1736765"/>
                  <a:pt x="1167871" y="1716501"/>
                  <a:pt x="1151467" y="1693535"/>
                </a:cubicBezTo>
                <a:cubicBezTo>
                  <a:pt x="1139638" y="1676974"/>
                  <a:pt x="1127697" y="1660405"/>
                  <a:pt x="1117600" y="1642735"/>
                </a:cubicBezTo>
                <a:cubicBezTo>
                  <a:pt x="1105076" y="1620818"/>
                  <a:pt x="1096257" y="1596919"/>
                  <a:pt x="1083733" y="1575002"/>
                </a:cubicBezTo>
                <a:cubicBezTo>
                  <a:pt x="1073636" y="1557332"/>
                  <a:pt x="1058968" y="1542405"/>
                  <a:pt x="1049867" y="1524202"/>
                </a:cubicBezTo>
                <a:cubicBezTo>
                  <a:pt x="1041885" y="1508237"/>
                  <a:pt x="1040915" y="1489367"/>
                  <a:pt x="1032933" y="1473402"/>
                </a:cubicBezTo>
                <a:cubicBezTo>
                  <a:pt x="1023832" y="1455199"/>
                  <a:pt x="1008168" y="1440805"/>
                  <a:pt x="999067" y="1422602"/>
                </a:cubicBezTo>
                <a:cubicBezTo>
                  <a:pt x="991085" y="1406637"/>
                  <a:pt x="989164" y="1388208"/>
                  <a:pt x="982133" y="1371802"/>
                </a:cubicBezTo>
                <a:cubicBezTo>
                  <a:pt x="919359" y="1225330"/>
                  <a:pt x="971046" y="1372404"/>
                  <a:pt x="931333" y="1253269"/>
                </a:cubicBezTo>
                <a:cubicBezTo>
                  <a:pt x="923070" y="1203691"/>
                  <a:pt x="926323" y="1137501"/>
                  <a:pt x="880533" y="1100869"/>
                </a:cubicBezTo>
                <a:cubicBezTo>
                  <a:pt x="866595" y="1089719"/>
                  <a:pt x="847364" y="1086719"/>
                  <a:pt x="829733" y="1083935"/>
                </a:cubicBezTo>
                <a:cubicBezTo>
                  <a:pt x="739833" y="1069740"/>
                  <a:pt x="648899" y="1062941"/>
                  <a:pt x="558800" y="1050069"/>
                </a:cubicBezTo>
                <a:lnTo>
                  <a:pt x="440267" y="1033135"/>
                </a:lnTo>
                <a:cubicBezTo>
                  <a:pt x="428978" y="1016202"/>
                  <a:pt x="415501" y="1000538"/>
                  <a:pt x="406400" y="982335"/>
                </a:cubicBezTo>
                <a:cubicBezTo>
                  <a:pt x="398418" y="966370"/>
                  <a:pt x="390278" y="949366"/>
                  <a:pt x="389467" y="931535"/>
                </a:cubicBezTo>
                <a:cubicBezTo>
                  <a:pt x="378955" y="700283"/>
                  <a:pt x="409728" y="465752"/>
                  <a:pt x="372533" y="237269"/>
                </a:cubicBezTo>
                <a:cubicBezTo>
                  <a:pt x="366797" y="202034"/>
                  <a:pt x="270933" y="203402"/>
                  <a:pt x="270933" y="203402"/>
                </a:cubicBezTo>
                <a:cubicBezTo>
                  <a:pt x="259644" y="186469"/>
                  <a:pt x="245084" y="171308"/>
                  <a:pt x="237067" y="152602"/>
                </a:cubicBezTo>
                <a:cubicBezTo>
                  <a:pt x="215847" y="103089"/>
                  <a:pt x="232473" y="71035"/>
                  <a:pt x="186267" y="34069"/>
                </a:cubicBezTo>
                <a:cubicBezTo>
                  <a:pt x="172329" y="22918"/>
                  <a:pt x="152783" y="21464"/>
                  <a:pt x="135467" y="17135"/>
                </a:cubicBezTo>
                <a:cubicBezTo>
                  <a:pt x="54452" y="-3119"/>
                  <a:pt x="67663" y="202"/>
                  <a:pt x="0" y="202"/>
                </a:cubicBezTo>
                <a:lnTo>
                  <a:pt x="0" y="20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3606800" y="2269067"/>
            <a:ext cx="1066800" cy="221880"/>
          </a:xfrm>
          <a:custGeom>
            <a:avLst/>
            <a:gdLst>
              <a:gd name="connsiteX0" fmla="*/ 0 w 1066800"/>
              <a:gd name="connsiteY0" fmla="*/ 67733 h 221880"/>
              <a:gd name="connsiteX1" fmla="*/ 0 w 1066800"/>
              <a:gd name="connsiteY1" fmla="*/ 67733 h 221880"/>
              <a:gd name="connsiteX2" fmla="*/ 152400 w 1066800"/>
              <a:gd name="connsiteY2" fmla="*/ 50800 h 221880"/>
              <a:gd name="connsiteX3" fmla="*/ 372533 w 1066800"/>
              <a:gd name="connsiteY3" fmla="*/ 67733 h 221880"/>
              <a:gd name="connsiteX4" fmla="*/ 457200 w 1066800"/>
              <a:gd name="connsiteY4" fmla="*/ 33866 h 221880"/>
              <a:gd name="connsiteX5" fmla="*/ 558800 w 1066800"/>
              <a:gd name="connsiteY5" fmla="*/ 0 h 221880"/>
              <a:gd name="connsiteX6" fmla="*/ 778933 w 1066800"/>
              <a:gd name="connsiteY6" fmla="*/ 33866 h 221880"/>
              <a:gd name="connsiteX7" fmla="*/ 829733 w 1066800"/>
              <a:gd name="connsiteY7" fmla="*/ 50800 h 221880"/>
              <a:gd name="connsiteX8" fmla="*/ 863600 w 1066800"/>
              <a:gd name="connsiteY8" fmla="*/ 101600 h 221880"/>
              <a:gd name="connsiteX9" fmla="*/ 948267 w 1066800"/>
              <a:gd name="connsiteY9" fmla="*/ 220133 h 221880"/>
              <a:gd name="connsiteX10" fmla="*/ 1066800 w 1066800"/>
              <a:gd name="connsiteY10" fmla="*/ 220133 h 221880"/>
              <a:gd name="connsiteX11" fmla="*/ 1066800 w 1066800"/>
              <a:gd name="connsiteY11" fmla="*/ 220133 h 2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21880">
                <a:moveTo>
                  <a:pt x="0" y="67733"/>
                </a:moveTo>
                <a:lnTo>
                  <a:pt x="0" y="67733"/>
                </a:lnTo>
                <a:cubicBezTo>
                  <a:pt x="50800" y="62089"/>
                  <a:pt x="101287" y="50800"/>
                  <a:pt x="152400" y="50800"/>
                </a:cubicBezTo>
                <a:cubicBezTo>
                  <a:pt x="225994" y="50800"/>
                  <a:pt x="299052" y="71815"/>
                  <a:pt x="372533" y="67733"/>
                </a:cubicBezTo>
                <a:cubicBezTo>
                  <a:pt x="402883" y="66047"/>
                  <a:pt x="428634" y="44254"/>
                  <a:pt x="457200" y="33866"/>
                </a:cubicBezTo>
                <a:cubicBezTo>
                  <a:pt x="490749" y="21666"/>
                  <a:pt x="558800" y="0"/>
                  <a:pt x="558800" y="0"/>
                </a:cubicBezTo>
                <a:cubicBezTo>
                  <a:pt x="632178" y="11289"/>
                  <a:pt x="705964" y="20184"/>
                  <a:pt x="778933" y="33866"/>
                </a:cubicBezTo>
                <a:cubicBezTo>
                  <a:pt x="796477" y="37155"/>
                  <a:pt x="815795" y="39650"/>
                  <a:pt x="829733" y="50800"/>
                </a:cubicBezTo>
                <a:cubicBezTo>
                  <a:pt x="845625" y="63513"/>
                  <a:pt x="852311" y="84667"/>
                  <a:pt x="863600" y="101600"/>
                </a:cubicBezTo>
                <a:cubicBezTo>
                  <a:pt x="889487" y="179260"/>
                  <a:pt x="870412" y="212348"/>
                  <a:pt x="948267" y="220133"/>
                </a:cubicBezTo>
                <a:cubicBezTo>
                  <a:pt x="987582" y="224064"/>
                  <a:pt x="1027289" y="220133"/>
                  <a:pt x="1066800" y="220133"/>
                </a:cubicBezTo>
                <a:lnTo>
                  <a:pt x="1066800" y="2201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288317" y="1608667"/>
            <a:ext cx="402216" cy="660400"/>
          </a:xfrm>
          <a:custGeom>
            <a:avLst/>
            <a:gdLst>
              <a:gd name="connsiteX0" fmla="*/ 402216 w 402216"/>
              <a:gd name="connsiteY0" fmla="*/ 0 h 660400"/>
              <a:gd name="connsiteX1" fmla="*/ 402216 w 402216"/>
              <a:gd name="connsiteY1" fmla="*/ 0 h 660400"/>
              <a:gd name="connsiteX2" fmla="*/ 266750 w 402216"/>
              <a:gd name="connsiteY2" fmla="*/ 67733 h 660400"/>
              <a:gd name="connsiteX3" fmla="*/ 249816 w 402216"/>
              <a:gd name="connsiteY3" fmla="*/ 118533 h 660400"/>
              <a:gd name="connsiteX4" fmla="*/ 148216 w 402216"/>
              <a:gd name="connsiteY4" fmla="*/ 152400 h 660400"/>
              <a:gd name="connsiteX5" fmla="*/ 97416 w 402216"/>
              <a:gd name="connsiteY5" fmla="*/ 169333 h 660400"/>
              <a:gd name="connsiteX6" fmla="*/ 46616 w 402216"/>
              <a:gd name="connsiteY6" fmla="*/ 203200 h 660400"/>
              <a:gd name="connsiteX7" fmla="*/ 29683 w 402216"/>
              <a:gd name="connsiteY7" fmla="*/ 491066 h 660400"/>
              <a:gd name="connsiteX8" fmla="*/ 97416 w 402216"/>
              <a:gd name="connsiteY8" fmla="*/ 592666 h 660400"/>
              <a:gd name="connsiteX9" fmla="*/ 131283 w 402216"/>
              <a:gd name="connsiteY9" fmla="*/ 660400 h 660400"/>
              <a:gd name="connsiteX10" fmla="*/ 131283 w 402216"/>
              <a:gd name="connsiteY10"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216" h="660400">
                <a:moveTo>
                  <a:pt x="402216" y="0"/>
                </a:moveTo>
                <a:lnTo>
                  <a:pt x="402216" y="0"/>
                </a:lnTo>
                <a:cubicBezTo>
                  <a:pt x="357061" y="22578"/>
                  <a:pt x="306601" y="36738"/>
                  <a:pt x="266750" y="67733"/>
                </a:cubicBezTo>
                <a:cubicBezTo>
                  <a:pt x="252661" y="78691"/>
                  <a:pt x="264341" y="108158"/>
                  <a:pt x="249816" y="118533"/>
                </a:cubicBezTo>
                <a:cubicBezTo>
                  <a:pt x="220767" y="139282"/>
                  <a:pt x="182083" y="141111"/>
                  <a:pt x="148216" y="152400"/>
                </a:cubicBezTo>
                <a:lnTo>
                  <a:pt x="97416" y="169333"/>
                </a:lnTo>
                <a:cubicBezTo>
                  <a:pt x="80483" y="180622"/>
                  <a:pt x="61007" y="188809"/>
                  <a:pt x="46616" y="203200"/>
                </a:cubicBezTo>
                <a:cubicBezTo>
                  <a:pt x="-29531" y="279348"/>
                  <a:pt x="4825" y="391632"/>
                  <a:pt x="29683" y="491066"/>
                </a:cubicBezTo>
                <a:cubicBezTo>
                  <a:pt x="39555" y="530553"/>
                  <a:pt x="84544" y="554052"/>
                  <a:pt x="97416" y="592666"/>
                </a:cubicBezTo>
                <a:cubicBezTo>
                  <a:pt x="116874" y="651039"/>
                  <a:pt x="101729" y="630844"/>
                  <a:pt x="131283" y="660400"/>
                </a:cubicBezTo>
                <a:lnTo>
                  <a:pt x="131283" y="6604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2823043" y="2455334"/>
            <a:ext cx="4221225" cy="2065867"/>
          </a:xfrm>
          <a:custGeom>
            <a:avLst/>
            <a:gdLst>
              <a:gd name="connsiteX0" fmla="*/ 4221225 w 4221225"/>
              <a:gd name="connsiteY0" fmla="*/ 643467 h 2065867"/>
              <a:gd name="connsiteX1" fmla="*/ 4221225 w 4221225"/>
              <a:gd name="connsiteY1" fmla="*/ 643467 h 2065867"/>
              <a:gd name="connsiteX2" fmla="*/ 3950291 w 4221225"/>
              <a:gd name="connsiteY2" fmla="*/ 643467 h 2065867"/>
              <a:gd name="connsiteX3" fmla="*/ 3848691 w 4221225"/>
              <a:gd name="connsiteY3" fmla="*/ 711200 h 2065867"/>
              <a:gd name="connsiteX4" fmla="*/ 3797891 w 4221225"/>
              <a:gd name="connsiteY4" fmla="*/ 728134 h 2065867"/>
              <a:gd name="connsiteX5" fmla="*/ 3696291 w 4221225"/>
              <a:gd name="connsiteY5" fmla="*/ 795867 h 2065867"/>
              <a:gd name="connsiteX6" fmla="*/ 3560825 w 4221225"/>
              <a:gd name="connsiteY6" fmla="*/ 931334 h 2065867"/>
              <a:gd name="connsiteX7" fmla="*/ 3476158 w 4221225"/>
              <a:gd name="connsiteY7" fmla="*/ 1032934 h 2065867"/>
              <a:gd name="connsiteX8" fmla="*/ 3425358 w 4221225"/>
              <a:gd name="connsiteY8" fmla="*/ 1066800 h 2065867"/>
              <a:gd name="connsiteX9" fmla="*/ 3391491 w 4221225"/>
              <a:gd name="connsiteY9" fmla="*/ 1168400 h 2065867"/>
              <a:gd name="connsiteX10" fmla="*/ 3374558 w 4221225"/>
              <a:gd name="connsiteY10" fmla="*/ 1236134 h 2065867"/>
              <a:gd name="connsiteX11" fmla="*/ 3340691 w 4221225"/>
              <a:gd name="connsiteY11" fmla="*/ 1286934 h 2065867"/>
              <a:gd name="connsiteX12" fmla="*/ 3272958 w 4221225"/>
              <a:gd name="connsiteY12" fmla="*/ 1456267 h 2065867"/>
              <a:gd name="connsiteX13" fmla="*/ 3239091 w 4221225"/>
              <a:gd name="connsiteY13" fmla="*/ 1507067 h 2065867"/>
              <a:gd name="connsiteX14" fmla="*/ 3120558 w 4221225"/>
              <a:gd name="connsiteY14" fmla="*/ 1608667 h 2065867"/>
              <a:gd name="connsiteX15" fmla="*/ 2968158 w 4221225"/>
              <a:gd name="connsiteY15" fmla="*/ 1778000 h 2065867"/>
              <a:gd name="connsiteX16" fmla="*/ 2917358 w 4221225"/>
              <a:gd name="connsiteY16" fmla="*/ 1794934 h 2065867"/>
              <a:gd name="connsiteX17" fmla="*/ 2849625 w 4221225"/>
              <a:gd name="connsiteY17" fmla="*/ 1845734 h 2065867"/>
              <a:gd name="connsiteX18" fmla="*/ 2798825 w 4221225"/>
              <a:gd name="connsiteY18" fmla="*/ 1896534 h 2065867"/>
              <a:gd name="connsiteX19" fmla="*/ 2731091 w 4221225"/>
              <a:gd name="connsiteY19" fmla="*/ 1930400 h 2065867"/>
              <a:gd name="connsiteX20" fmla="*/ 2612558 w 4221225"/>
              <a:gd name="connsiteY20" fmla="*/ 1981200 h 2065867"/>
              <a:gd name="connsiteX21" fmla="*/ 2409358 w 4221225"/>
              <a:gd name="connsiteY21" fmla="*/ 1998134 h 2065867"/>
              <a:gd name="connsiteX22" fmla="*/ 1969091 w 4221225"/>
              <a:gd name="connsiteY22" fmla="*/ 1981200 h 2065867"/>
              <a:gd name="connsiteX23" fmla="*/ 1816691 w 4221225"/>
              <a:gd name="connsiteY23" fmla="*/ 1964267 h 2065867"/>
              <a:gd name="connsiteX24" fmla="*/ 1698158 w 4221225"/>
              <a:gd name="connsiteY24" fmla="*/ 1998134 h 2065867"/>
              <a:gd name="connsiteX25" fmla="*/ 1630425 w 4221225"/>
              <a:gd name="connsiteY25" fmla="*/ 2015067 h 2065867"/>
              <a:gd name="connsiteX26" fmla="*/ 1461091 w 4221225"/>
              <a:gd name="connsiteY26" fmla="*/ 2065867 h 2065867"/>
              <a:gd name="connsiteX27" fmla="*/ 563625 w 4221225"/>
              <a:gd name="connsiteY27" fmla="*/ 2048934 h 2065867"/>
              <a:gd name="connsiteX28" fmla="*/ 377358 w 4221225"/>
              <a:gd name="connsiteY28" fmla="*/ 1998134 h 2065867"/>
              <a:gd name="connsiteX29" fmla="*/ 309625 w 4221225"/>
              <a:gd name="connsiteY29" fmla="*/ 1964267 h 2065867"/>
              <a:gd name="connsiteX30" fmla="*/ 258825 w 4221225"/>
              <a:gd name="connsiteY30" fmla="*/ 1947334 h 2065867"/>
              <a:gd name="connsiteX31" fmla="*/ 157225 w 4221225"/>
              <a:gd name="connsiteY31" fmla="*/ 1879600 h 2065867"/>
              <a:gd name="connsiteX32" fmla="*/ 55625 w 4221225"/>
              <a:gd name="connsiteY32" fmla="*/ 1794934 h 2065867"/>
              <a:gd name="connsiteX33" fmla="*/ 38691 w 4221225"/>
              <a:gd name="connsiteY33" fmla="*/ 1744134 h 2065867"/>
              <a:gd name="connsiteX34" fmla="*/ 4825 w 4221225"/>
              <a:gd name="connsiteY34" fmla="*/ 1693334 h 2065867"/>
              <a:gd name="connsiteX35" fmla="*/ 55625 w 4221225"/>
              <a:gd name="connsiteY35" fmla="*/ 1354667 h 2065867"/>
              <a:gd name="connsiteX36" fmla="*/ 89491 w 4221225"/>
              <a:gd name="connsiteY36" fmla="*/ 1236134 h 2065867"/>
              <a:gd name="connsiteX37" fmla="*/ 157225 w 4221225"/>
              <a:gd name="connsiteY37" fmla="*/ 1134534 h 2065867"/>
              <a:gd name="connsiteX38" fmla="*/ 208025 w 4221225"/>
              <a:gd name="connsiteY38" fmla="*/ 1016000 h 2065867"/>
              <a:gd name="connsiteX39" fmla="*/ 258825 w 4221225"/>
              <a:gd name="connsiteY39" fmla="*/ 914400 h 2065867"/>
              <a:gd name="connsiteX40" fmla="*/ 360425 w 4221225"/>
              <a:gd name="connsiteY40" fmla="*/ 846667 h 2065867"/>
              <a:gd name="connsiteX41" fmla="*/ 529758 w 4221225"/>
              <a:gd name="connsiteY41" fmla="*/ 795867 h 2065867"/>
              <a:gd name="connsiteX42" fmla="*/ 580558 w 4221225"/>
              <a:gd name="connsiteY42" fmla="*/ 778934 h 2065867"/>
              <a:gd name="connsiteX43" fmla="*/ 648291 w 4221225"/>
              <a:gd name="connsiteY43" fmla="*/ 762000 h 2065867"/>
              <a:gd name="connsiteX44" fmla="*/ 699091 w 4221225"/>
              <a:gd name="connsiteY44" fmla="*/ 745067 h 2065867"/>
              <a:gd name="connsiteX45" fmla="*/ 800691 w 4221225"/>
              <a:gd name="connsiteY45" fmla="*/ 728134 h 2065867"/>
              <a:gd name="connsiteX46" fmla="*/ 970025 w 4221225"/>
              <a:gd name="connsiteY46" fmla="*/ 677334 h 2065867"/>
              <a:gd name="connsiteX47" fmla="*/ 1122425 w 4221225"/>
              <a:gd name="connsiteY47" fmla="*/ 643467 h 2065867"/>
              <a:gd name="connsiteX48" fmla="*/ 1173225 w 4221225"/>
              <a:gd name="connsiteY48" fmla="*/ 626534 h 2065867"/>
              <a:gd name="connsiteX49" fmla="*/ 1291758 w 4221225"/>
              <a:gd name="connsiteY49" fmla="*/ 592667 h 2065867"/>
              <a:gd name="connsiteX50" fmla="*/ 1376425 w 4221225"/>
              <a:gd name="connsiteY50" fmla="*/ 558800 h 2065867"/>
              <a:gd name="connsiteX51" fmla="*/ 1478025 w 4221225"/>
              <a:gd name="connsiteY51" fmla="*/ 524934 h 2065867"/>
              <a:gd name="connsiteX52" fmla="*/ 1528825 w 4221225"/>
              <a:gd name="connsiteY52" fmla="*/ 508000 h 2065867"/>
              <a:gd name="connsiteX53" fmla="*/ 1579625 w 4221225"/>
              <a:gd name="connsiteY53" fmla="*/ 474134 h 2065867"/>
              <a:gd name="connsiteX54" fmla="*/ 1613491 w 4221225"/>
              <a:gd name="connsiteY54" fmla="*/ 423334 h 2065867"/>
              <a:gd name="connsiteX55" fmla="*/ 1664291 w 4221225"/>
              <a:gd name="connsiteY55" fmla="*/ 406400 h 2065867"/>
              <a:gd name="connsiteX56" fmla="*/ 1782825 w 4221225"/>
              <a:gd name="connsiteY56" fmla="*/ 372534 h 2065867"/>
              <a:gd name="connsiteX57" fmla="*/ 1833625 w 4221225"/>
              <a:gd name="connsiteY57" fmla="*/ 321734 h 2065867"/>
              <a:gd name="connsiteX58" fmla="*/ 1901358 w 4221225"/>
              <a:gd name="connsiteY58" fmla="*/ 220134 h 2065867"/>
              <a:gd name="connsiteX59" fmla="*/ 1833625 w 4221225"/>
              <a:gd name="connsiteY59" fmla="*/ 50800 h 2065867"/>
              <a:gd name="connsiteX60" fmla="*/ 1816691 w 4221225"/>
              <a:gd name="connsiteY60" fmla="*/ 0 h 2065867"/>
              <a:gd name="connsiteX61" fmla="*/ 1816691 w 4221225"/>
              <a:gd name="connsiteY61" fmla="*/ 0 h 206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21225" h="2065867">
                <a:moveTo>
                  <a:pt x="4221225" y="643467"/>
                </a:moveTo>
                <a:lnTo>
                  <a:pt x="4221225" y="643467"/>
                </a:lnTo>
                <a:cubicBezTo>
                  <a:pt x="4134788" y="633863"/>
                  <a:pt x="4036940" y="610141"/>
                  <a:pt x="3950291" y="643467"/>
                </a:cubicBezTo>
                <a:cubicBezTo>
                  <a:pt x="3912301" y="658078"/>
                  <a:pt x="3887305" y="698328"/>
                  <a:pt x="3848691" y="711200"/>
                </a:cubicBezTo>
                <a:cubicBezTo>
                  <a:pt x="3831758" y="716845"/>
                  <a:pt x="3813494" y="719466"/>
                  <a:pt x="3797891" y="728134"/>
                </a:cubicBezTo>
                <a:cubicBezTo>
                  <a:pt x="3762311" y="747901"/>
                  <a:pt x="3696291" y="795867"/>
                  <a:pt x="3696291" y="795867"/>
                </a:cubicBezTo>
                <a:cubicBezTo>
                  <a:pt x="3614556" y="918470"/>
                  <a:pt x="3664963" y="879264"/>
                  <a:pt x="3560825" y="931334"/>
                </a:cubicBezTo>
                <a:cubicBezTo>
                  <a:pt x="3527525" y="981283"/>
                  <a:pt x="3525050" y="992191"/>
                  <a:pt x="3476158" y="1032934"/>
                </a:cubicBezTo>
                <a:cubicBezTo>
                  <a:pt x="3460524" y="1045962"/>
                  <a:pt x="3442291" y="1055511"/>
                  <a:pt x="3425358" y="1066800"/>
                </a:cubicBezTo>
                <a:cubicBezTo>
                  <a:pt x="3414069" y="1100667"/>
                  <a:pt x="3400149" y="1133767"/>
                  <a:pt x="3391491" y="1168400"/>
                </a:cubicBezTo>
                <a:cubicBezTo>
                  <a:pt x="3385847" y="1190978"/>
                  <a:pt x="3383726" y="1214743"/>
                  <a:pt x="3374558" y="1236134"/>
                </a:cubicBezTo>
                <a:cubicBezTo>
                  <a:pt x="3366541" y="1254840"/>
                  <a:pt x="3351980" y="1270001"/>
                  <a:pt x="3340691" y="1286934"/>
                </a:cubicBezTo>
                <a:cubicBezTo>
                  <a:pt x="3312936" y="1370201"/>
                  <a:pt x="3312825" y="1386501"/>
                  <a:pt x="3272958" y="1456267"/>
                </a:cubicBezTo>
                <a:cubicBezTo>
                  <a:pt x="3262861" y="1473937"/>
                  <a:pt x="3252120" y="1491433"/>
                  <a:pt x="3239091" y="1507067"/>
                </a:cubicBezTo>
                <a:cubicBezTo>
                  <a:pt x="3146928" y="1617662"/>
                  <a:pt x="3232677" y="1496548"/>
                  <a:pt x="3120558" y="1608667"/>
                </a:cubicBezTo>
                <a:cubicBezTo>
                  <a:pt x="3072880" y="1656345"/>
                  <a:pt x="3035648" y="1755503"/>
                  <a:pt x="2968158" y="1778000"/>
                </a:cubicBezTo>
                <a:lnTo>
                  <a:pt x="2917358" y="1794934"/>
                </a:lnTo>
                <a:cubicBezTo>
                  <a:pt x="2894780" y="1811867"/>
                  <a:pt x="2871053" y="1827367"/>
                  <a:pt x="2849625" y="1845734"/>
                </a:cubicBezTo>
                <a:cubicBezTo>
                  <a:pt x="2831443" y="1861319"/>
                  <a:pt x="2818312" y="1882615"/>
                  <a:pt x="2798825" y="1896534"/>
                </a:cubicBezTo>
                <a:cubicBezTo>
                  <a:pt x="2778284" y="1911206"/>
                  <a:pt x="2753008" y="1917876"/>
                  <a:pt x="2731091" y="1930400"/>
                </a:cubicBezTo>
                <a:cubicBezTo>
                  <a:pt x="2667375" y="1966809"/>
                  <a:pt x="2692661" y="1971187"/>
                  <a:pt x="2612558" y="1981200"/>
                </a:cubicBezTo>
                <a:cubicBezTo>
                  <a:pt x="2545115" y="1989631"/>
                  <a:pt x="2477091" y="1992489"/>
                  <a:pt x="2409358" y="1998134"/>
                </a:cubicBezTo>
                <a:lnTo>
                  <a:pt x="1969091" y="1981200"/>
                </a:lnTo>
                <a:cubicBezTo>
                  <a:pt x="1918062" y="1978284"/>
                  <a:pt x="1867704" y="1961079"/>
                  <a:pt x="1816691" y="1964267"/>
                </a:cubicBezTo>
                <a:cubicBezTo>
                  <a:pt x="1775679" y="1966830"/>
                  <a:pt x="1737802" y="1987322"/>
                  <a:pt x="1698158" y="1998134"/>
                </a:cubicBezTo>
                <a:cubicBezTo>
                  <a:pt x="1675706" y="2004257"/>
                  <a:pt x="1653003" y="2009423"/>
                  <a:pt x="1630425" y="2015067"/>
                </a:cubicBezTo>
                <a:cubicBezTo>
                  <a:pt x="1561568" y="2060972"/>
                  <a:pt x="1570056" y="2065867"/>
                  <a:pt x="1461091" y="2065867"/>
                </a:cubicBezTo>
                <a:cubicBezTo>
                  <a:pt x="1161882" y="2065867"/>
                  <a:pt x="862780" y="2054578"/>
                  <a:pt x="563625" y="2048934"/>
                </a:cubicBezTo>
                <a:cubicBezTo>
                  <a:pt x="291754" y="1940185"/>
                  <a:pt x="684387" y="2090243"/>
                  <a:pt x="377358" y="1998134"/>
                </a:cubicBezTo>
                <a:cubicBezTo>
                  <a:pt x="353180" y="1990881"/>
                  <a:pt x="332827" y="1974211"/>
                  <a:pt x="309625" y="1964267"/>
                </a:cubicBezTo>
                <a:cubicBezTo>
                  <a:pt x="293219" y="1957236"/>
                  <a:pt x="275758" y="1952978"/>
                  <a:pt x="258825" y="1947334"/>
                </a:cubicBezTo>
                <a:cubicBezTo>
                  <a:pt x="224958" y="1924756"/>
                  <a:pt x="186006" y="1908381"/>
                  <a:pt x="157225" y="1879600"/>
                </a:cubicBezTo>
                <a:cubicBezTo>
                  <a:pt x="92035" y="1814410"/>
                  <a:pt x="126351" y="1842083"/>
                  <a:pt x="55625" y="1794934"/>
                </a:cubicBezTo>
                <a:cubicBezTo>
                  <a:pt x="49980" y="1778001"/>
                  <a:pt x="46673" y="1760099"/>
                  <a:pt x="38691" y="1744134"/>
                </a:cubicBezTo>
                <a:cubicBezTo>
                  <a:pt x="29590" y="1725931"/>
                  <a:pt x="6020" y="1713650"/>
                  <a:pt x="4825" y="1693334"/>
                </a:cubicBezTo>
                <a:cubicBezTo>
                  <a:pt x="-10676" y="1429804"/>
                  <a:pt x="12466" y="1527304"/>
                  <a:pt x="55625" y="1354667"/>
                </a:cubicBezTo>
                <a:cubicBezTo>
                  <a:pt x="59610" y="1338725"/>
                  <a:pt x="78449" y="1256009"/>
                  <a:pt x="89491" y="1236134"/>
                </a:cubicBezTo>
                <a:cubicBezTo>
                  <a:pt x="109258" y="1200553"/>
                  <a:pt x="157225" y="1134534"/>
                  <a:pt x="157225" y="1134534"/>
                </a:cubicBezTo>
                <a:cubicBezTo>
                  <a:pt x="192466" y="993565"/>
                  <a:pt x="149555" y="1132941"/>
                  <a:pt x="208025" y="1016000"/>
                </a:cubicBezTo>
                <a:cubicBezTo>
                  <a:pt x="230841" y="970368"/>
                  <a:pt x="215687" y="952146"/>
                  <a:pt x="258825" y="914400"/>
                </a:cubicBezTo>
                <a:cubicBezTo>
                  <a:pt x="289457" y="887597"/>
                  <a:pt x="321811" y="859538"/>
                  <a:pt x="360425" y="846667"/>
                </a:cubicBezTo>
                <a:cubicBezTo>
                  <a:pt x="601847" y="766192"/>
                  <a:pt x="350633" y="847045"/>
                  <a:pt x="529758" y="795867"/>
                </a:cubicBezTo>
                <a:cubicBezTo>
                  <a:pt x="546921" y="790964"/>
                  <a:pt x="563396" y="783838"/>
                  <a:pt x="580558" y="778934"/>
                </a:cubicBezTo>
                <a:cubicBezTo>
                  <a:pt x="602935" y="772540"/>
                  <a:pt x="625914" y="768394"/>
                  <a:pt x="648291" y="762000"/>
                </a:cubicBezTo>
                <a:cubicBezTo>
                  <a:pt x="665453" y="757096"/>
                  <a:pt x="681667" y="748939"/>
                  <a:pt x="699091" y="745067"/>
                </a:cubicBezTo>
                <a:cubicBezTo>
                  <a:pt x="732607" y="737619"/>
                  <a:pt x="766824" y="733778"/>
                  <a:pt x="800691" y="728134"/>
                </a:cubicBezTo>
                <a:cubicBezTo>
                  <a:pt x="885128" y="699988"/>
                  <a:pt x="893241" y="694397"/>
                  <a:pt x="970025" y="677334"/>
                </a:cubicBezTo>
                <a:cubicBezTo>
                  <a:pt x="1048574" y="659878"/>
                  <a:pt x="1050169" y="664111"/>
                  <a:pt x="1122425" y="643467"/>
                </a:cubicBezTo>
                <a:cubicBezTo>
                  <a:pt x="1139588" y="638564"/>
                  <a:pt x="1156063" y="631438"/>
                  <a:pt x="1173225" y="626534"/>
                </a:cubicBezTo>
                <a:cubicBezTo>
                  <a:pt x="1247937" y="605187"/>
                  <a:pt x="1226808" y="617023"/>
                  <a:pt x="1291758" y="592667"/>
                </a:cubicBezTo>
                <a:cubicBezTo>
                  <a:pt x="1320219" y="581994"/>
                  <a:pt x="1347859" y="569188"/>
                  <a:pt x="1376425" y="558800"/>
                </a:cubicBezTo>
                <a:cubicBezTo>
                  <a:pt x="1409974" y="546600"/>
                  <a:pt x="1444158" y="536223"/>
                  <a:pt x="1478025" y="524934"/>
                </a:cubicBezTo>
                <a:cubicBezTo>
                  <a:pt x="1494958" y="519290"/>
                  <a:pt x="1513973" y="517901"/>
                  <a:pt x="1528825" y="508000"/>
                </a:cubicBezTo>
                <a:lnTo>
                  <a:pt x="1579625" y="474134"/>
                </a:lnTo>
                <a:cubicBezTo>
                  <a:pt x="1590914" y="457201"/>
                  <a:pt x="1597599" y="436047"/>
                  <a:pt x="1613491" y="423334"/>
                </a:cubicBezTo>
                <a:cubicBezTo>
                  <a:pt x="1627429" y="412183"/>
                  <a:pt x="1647128" y="411304"/>
                  <a:pt x="1664291" y="406400"/>
                </a:cubicBezTo>
                <a:cubicBezTo>
                  <a:pt x="1813155" y="363867"/>
                  <a:pt x="1661004" y="413140"/>
                  <a:pt x="1782825" y="372534"/>
                </a:cubicBezTo>
                <a:cubicBezTo>
                  <a:pt x="1799758" y="355601"/>
                  <a:pt x="1818923" y="340637"/>
                  <a:pt x="1833625" y="321734"/>
                </a:cubicBezTo>
                <a:cubicBezTo>
                  <a:pt x="1858614" y="289605"/>
                  <a:pt x="1901358" y="220134"/>
                  <a:pt x="1901358" y="220134"/>
                </a:cubicBezTo>
                <a:cubicBezTo>
                  <a:pt x="1869066" y="-5915"/>
                  <a:pt x="1919831" y="180107"/>
                  <a:pt x="1833625" y="50800"/>
                </a:cubicBezTo>
                <a:cubicBezTo>
                  <a:pt x="1823724" y="35948"/>
                  <a:pt x="1816691" y="0"/>
                  <a:pt x="1816691" y="0"/>
                </a:cubicBezTo>
                <a:lnTo>
                  <a:pt x="1816691"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4639733" y="762001"/>
            <a:ext cx="4622498" cy="2573867"/>
          </a:xfrm>
          <a:custGeom>
            <a:avLst/>
            <a:gdLst>
              <a:gd name="connsiteX0" fmla="*/ 0 w 4622498"/>
              <a:gd name="connsiteY0" fmla="*/ 1710267 h 2573867"/>
              <a:gd name="connsiteX1" fmla="*/ 0 w 4622498"/>
              <a:gd name="connsiteY1" fmla="*/ 1710267 h 2573867"/>
              <a:gd name="connsiteX2" fmla="*/ 304800 w 4622498"/>
              <a:gd name="connsiteY2" fmla="*/ 1727200 h 2573867"/>
              <a:gd name="connsiteX3" fmla="*/ 626534 w 4622498"/>
              <a:gd name="connsiteY3" fmla="*/ 1761067 h 2573867"/>
              <a:gd name="connsiteX4" fmla="*/ 778934 w 4622498"/>
              <a:gd name="connsiteY4" fmla="*/ 1744133 h 2573867"/>
              <a:gd name="connsiteX5" fmla="*/ 880534 w 4622498"/>
              <a:gd name="connsiteY5" fmla="*/ 1710267 h 2573867"/>
              <a:gd name="connsiteX6" fmla="*/ 948267 w 4622498"/>
              <a:gd name="connsiteY6" fmla="*/ 1591733 h 2573867"/>
              <a:gd name="connsiteX7" fmla="*/ 1016000 w 4622498"/>
              <a:gd name="connsiteY7" fmla="*/ 1574800 h 2573867"/>
              <a:gd name="connsiteX8" fmla="*/ 1066800 w 4622498"/>
              <a:gd name="connsiteY8" fmla="*/ 1540933 h 2573867"/>
              <a:gd name="connsiteX9" fmla="*/ 1134534 w 4622498"/>
              <a:gd name="connsiteY9" fmla="*/ 1473200 h 2573867"/>
              <a:gd name="connsiteX10" fmla="*/ 1185334 w 4622498"/>
              <a:gd name="connsiteY10" fmla="*/ 1439333 h 2573867"/>
              <a:gd name="connsiteX11" fmla="*/ 1236134 w 4622498"/>
              <a:gd name="connsiteY11" fmla="*/ 1388533 h 2573867"/>
              <a:gd name="connsiteX12" fmla="*/ 1286934 w 4622498"/>
              <a:gd name="connsiteY12" fmla="*/ 1371600 h 2573867"/>
              <a:gd name="connsiteX13" fmla="*/ 1337734 w 4622498"/>
              <a:gd name="connsiteY13" fmla="*/ 1320800 h 2573867"/>
              <a:gd name="connsiteX14" fmla="*/ 1490134 w 4622498"/>
              <a:gd name="connsiteY14" fmla="*/ 1202267 h 2573867"/>
              <a:gd name="connsiteX15" fmla="*/ 1540934 w 4622498"/>
              <a:gd name="connsiteY15" fmla="*/ 1100667 h 2573867"/>
              <a:gd name="connsiteX16" fmla="*/ 1574800 w 4622498"/>
              <a:gd name="connsiteY16" fmla="*/ 1049867 h 2573867"/>
              <a:gd name="connsiteX17" fmla="*/ 1591734 w 4622498"/>
              <a:gd name="connsiteY17" fmla="*/ 999067 h 2573867"/>
              <a:gd name="connsiteX18" fmla="*/ 1659467 w 4622498"/>
              <a:gd name="connsiteY18" fmla="*/ 897467 h 2573867"/>
              <a:gd name="connsiteX19" fmla="*/ 1693334 w 4622498"/>
              <a:gd name="connsiteY19" fmla="*/ 829733 h 2573867"/>
              <a:gd name="connsiteX20" fmla="*/ 1761067 w 4622498"/>
              <a:gd name="connsiteY20" fmla="*/ 728133 h 2573867"/>
              <a:gd name="connsiteX21" fmla="*/ 1778000 w 4622498"/>
              <a:gd name="connsiteY21" fmla="*/ 677333 h 2573867"/>
              <a:gd name="connsiteX22" fmla="*/ 1811867 w 4622498"/>
              <a:gd name="connsiteY22" fmla="*/ 626533 h 2573867"/>
              <a:gd name="connsiteX23" fmla="*/ 1862667 w 4622498"/>
              <a:gd name="connsiteY23" fmla="*/ 491067 h 2573867"/>
              <a:gd name="connsiteX24" fmla="*/ 1964267 w 4622498"/>
              <a:gd name="connsiteY24" fmla="*/ 457200 h 2573867"/>
              <a:gd name="connsiteX25" fmla="*/ 2167467 w 4622498"/>
              <a:gd name="connsiteY25" fmla="*/ 406400 h 2573867"/>
              <a:gd name="connsiteX26" fmla="*/ 2269067 w 4622498"/>
              <a:gd name="connsiteY26" fmla="*/ 372533 h 2573867"/>
              <a:gd name="connsiteX27" fmla="*/ 2319867 w 4622498"/>
              <a:gd name="connsiteY27" fmla="*/ 338667 h 2573867"/>
              <a:gd name="connsiteX28" fmla="*/ 2421467 w 4622498"/>
              <a:gd name="connsiteY28" fmla="*/ 270933 h 2573867"/>
              <a:gd name="connsiteX29" fmla="*/ 2472267 w 4622498"/>
              <a:gd name="connsiteY29" fmla="*/ 220133 h 2573867"/>
              <a:gd name="connsiteX30" fmla="*/ 2523067 w 4622498"/>
              <a:gd name="connsiteY30" fmla="*/ 186267 h 2573867"/>
              <a:gd name="connsiteX31" fmla="*/ 2573867 w 4622498"/>
              <a:gd name="connsiteY31" fmla="*/ 169333 h 2573867"/>
              <a:gd name="connsiteX32" fmla="*/ 2675467 w 4622498"/>
              <a:gd name="connsiteY32" fmla="*/ 101600 h 2573867"/>
              <a:gd name="connsiteX33" fmla="*/ 2726267 w 4622498"/>
              <a:gd name="connsiteY33" fmla="*/ 84667 h 2573867"/>
              <a:gd name="connsiteX34" fmla="*/ 2794000 w 4622498"/>
              <a:gd name="connsiteY34" fmla="*/ 50800 h 2573867"/>
              <a:gd name="connsiteX35" fmla="*/ 2861734 w 4622498"/>
              <a:gd name="connsiteY35" fmla="*/ 33867 h 2573867"/>
              <a:gd name="connsiteX36" fmla="*/ 3115734 w 4622498"/>
              <a:gd name="connsiteY36" fmla="*/ 50800 h 2573867"/>
              <a:gd name="connsiteX37" fmla="*/ 3166534 w 4622498"/>
              <a:gd name="connsiteY37" fmla="*/ 84667 h 2573867"/>
              <a:gd name="connsiteX38" fmla="*/ 3505200 w 4622498"/>
              <a:gd name="connsiteY38" fmla="*/ 33867 h 2573867"/>
              <a:gd name="connsiteX39" fmla="*/ 3826934 w 4622498"/>
              <a:gd name="connsiteY39" fmla="*/ 0 h 2573867"/>
              <a:gd name="connsiteX40" fmla="*/ 3996267 w 4622498"/>
              <a:gd name="connsiteY40" fmla="*/ 16933 h 2573867"/>
              <a:gd name="connsiteX41" fmla="*/ 4047067 w 4622498"/>
              <a:gd name="connsiteY41" fmla="*/ 50800 h 2573867"/>
              <a:gd name="connsiteX42" fmla="*/ 4097867 w 4622498"/>
              <a:gd name="connsiteY42" fmla="*/ 67733 h 2573867"/>
              <a:gd name="connsiteX43" fmla="*/ 4131734 w 4622498"/>
              <a:gd name="connsiteY43" fmla="*/ 118533 h 2573867"/>
              <a:gd name="connsiteX44" fmla="*/ 4182534 w 4622498"/>
              <a:gd name="connsiteY44" fmla="*/ 135467 h 2573867"/>
              <a:gd name="connsiteX45" fmla="*/ 4267200 w 4622498"/>
              <a:gd name="connsiteY45" fmla="*/ 287867 h 2573867"/>
              <a:gd name="connsiteX46" fmla="*/ 4453467 w 4622498"/>
              <a:gd name="connsiteY46" fmla="*/ 338667 h 2573867"/>
              <a:gd name="connsiteX47" fmla="*/ 4521200 w 4622498"/>
              <a:gd name="connsiteY47" fmla="*/ 355600 h 2573867"/>
              <a:gd name="connsiteX48" fmla="*/ 4572000 w 4622498"/>
              <a:gd name="connsiteY48" fmla="*/ 372533 h 2573867"/>
              <a:gd name="connsiteX49" fmla="*/ 4588934 w 4622498"/>
              <a:gd name="connsiteY49" fmla="*/ 660400 h 2573867"/>
              <a:gd name="connsiteX50" fmla="*/ 4555067 w 4622498"/>
              <a:gd name="connsiteY50" fmla="*/ 711200 h 2573867"/>
              <a:gd name="connsiteX51" fmla="*/ 4453467 w 4622498"/>
              <a:gd name="connsiteY51" fmla="*/ 745067 h 2573867"/>
              <a:gd name="connsiteX52" fmla="*/ 4402667 w 4622498"/>
              <a:gd name="connsiteY52" fmla="*/ 778933 h 2573867"/>
              <a:gd name="connsiteX53" fmla="*/ 4165600 w 4622498"/>
              <a:gd name="connsiteY53" fmla="*/ 812800 h 2573867"/>
              <a:gd name="connsiteX54" fmla="*/ 4030134 w 4622498"/>
              <a:gd name="connsiteY54" fmla="*/ 863600 h 2573867"/>
              <a:gd name="connsiteX55" fmla="*/ 3725334 w 4622498"/>
              <a:gd name="connsiteY55" fmla="*/ 897467 h 2573867"/>
              <a:gd name="connsiteX56" fmla="*/ 3623734 w 4622498"/>
              <a:gd name="connsiteY56" fmla="*/ 931333 h 2573867"/>
              <a:gd name="connsiteX57" fmla="*/ 3572934 w 4622498"/>
              <a:gd name="connsiteY57" fmla="*/ 948267 h 2573867"/>
              <a:gd name="connsiteX58" fmla="*/ 3505200 w 4622498"/>
              <a:gd name="connsiteY58" fmla="*/ 965200 h 2573867"/>
              <a:gd name="connsiteX59" fmla="*/ 3352800 w 4622498"/>
              <a:gd name="connsiteY59" fmla="*/ 1066800 h 2573867"/>
              <a:gd name="connsiteX60" fmla="*/ 3302000 w 4622498"/>
              <a:gd name="connsiteY60" fmla="*/ 1100667 h 2573867"/>
              <a:gd name="connsiteX61" fmla="*/ 3268134 w 4622498"/>
              <a:gd name="connsiteY61" fmla="*/ 1151467 h 2573867"/>
              <a:gd name="connsiteX62" fmla="*/ 3234267 w 4622498"/>
              <a:gd name="connsiteY62" fmla="*/ 1219200 h 2573867"/>
              <a:gd name="connsiteX63" fmla="*/ 3166534 w 4622498"/>
              <a:gd name="connsiteY63" fmla="*/ 1236133 h 2573867"/>
              <a:gd name="connsiteX64" fmla="*/ 3115734 w 4622498"/>
              <a:gd name="connsiteY64" fmla="*/ 1253067 h 2573867"/>
              <a:gd name="connsiteX65" fmla="*/ 3048000 w 4622498"/>
              <a:gd name="connsiteY65" fmla="*/ 1371600 h 2573867"/>
              <a:gd name="connsiteX66" fmla="*/ 2997200 w 4622498"/>
              <a:gd name="connsiteY66" fmla="*/ 1473200 h 2573867"/>
              <a:gd name="connsiteX67" fmla="*/ 2997200 w 4622498"/>
              <a:gd name="connsiteY67" fmla="*/ 1862667 h 2573867"/>
              <a:gd name="connsiteX68" fmla="*/ 2946400 w 4622498"/>
              <a:gd name="connsiteY68" fmla="*/ 2015067 h 2573867"/>
              <a:gd name="connsiteX69" fmla="*/ 2929467 w 4622498"/>
              <a:gd name="connsiteY69" fmla="*/ 2065867 h 2573867"/>
              <a:gd name="connsiteX70" fmla="*/ 2946400 w 4622498"/>
              <a:gd name="connsiteY70" fmla="*/ 2235200 h 2573867"/>
              <a:gd name="connsiteX71" fmla="*/ 2963334 w 4622498"/>
              <a:gd name="connsiteY71" fmla="*/ 2286000 h 2573867"/>
              <a:gd name="connsiteX72" fmla="*/ 2946400 w 4622498"/>
              <a:gd name="connsiteY72" fmla="*/ 2353733 h 2573867"/>
              <a:gd name="connsiteX73" fmla="*/ 2895600 w 4622498"/>
              <a:gd name="connsiteY73" fmla="*/ 2455333 h 2573867"/>
              <a:gd name="connsiteX74" fmla="*/ 2878667 w 4622498"/>
              <a:gd name="connsiteY74" fmla="*/ 2573867 h 2573867"/>
              <a:gd name="connsiteX75" fmla="*/ 2878667 w 4622498"/>
              <a:gd name="connsiteY75" fmla="*/ 2573867 h 2573867"/>
              <a:gd name="connsiteX76" fmla="*/ 2878667 w 4622498"/>
              <a:gd name="connsiteY76" fmla="*/ 2573867 h 2573867"/>
              <a:gd name="connsiteX77" fmla="*/ 2878667 w 4622498"/>
              <a:gd name="connsiteY77" fmla="*/ 2573867 h 2573867"/>
              <a:gd name="connsiteX78" fmla="*/ 2878667 w 4622498"/>
              <a:gd name="connsiteY78" fmla="*/ 2573867 h 257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22498" h="2573867">
                <a:moveTo>
                  <a:pt x="0" y="1710267"/>
                </a:moveTo>
                <a:lnTo>
                  <a:pt x="0" y="1710267"/>
                </a:lnTo>
                <a:lnTo>
                  <a:pt x="304800" y="1727200"/>
                </a:lnTo>
                <a:cubicBezTo>
                  <a:pt x="573151" y="1743463"/>
                  <a:pt x="478912" y="1724160"/>
                  <a:pt x="626534" y="1761067"/>
                </a:cubicBezTo>
                <a:cubicBezTo>
                  <a:pt x="677334" y="1755422"/>
                  <a:pt x="728814" y="1754157"/>
                  <a:pt x="778934" y="1744133"/>
                </a:cubicBezTo>
                <a:cubicBezTo>
                  <a:pt x="813939" y="1737132"/>
                  <a:pt x="880534" y="1710267"/>
                  <a:pt x="880534" y="1710267"/>
                </a:cubicBezTo>
                <a:cubicBezTo>
                  <a:pt x="886394" y="1698546"/>
                  <a:pt x="930314" y="1603701"/>
                  <a:pt x="948267" y="1591733"/>
                </a:cubicBezTo>
                <a:cubicBezTo>
                  <a:pt x="967631" y="1578824"/>
                  <a:pt x="993422" y="1580444"/>
                  <a:pt x="1016000" y="1574800"/>
                </a:cubicBezTo>
                <a:cubicBezTo>
                  <a:pt x="1032933" y="1563511"/>
                  <a:pt x="1054087" y="1556825"/>
                  <a:pt x="1066800" y="1540933"/>
                </a:cubicBezTo>
                <a:cubicBezTo>
                  <a:pt x="1132481" y="1458833"/>
                  <a:pt x="1023699" y="1510144"/>
                  <a:pt x="1134534" y="1473200"/>
                </a:cubicBezTo>
                <a:cubicBezTo>
                  <a:pt x="1151467" y="1461911"/>
                  <a:pt x="1169700" y="1452362"/>
                  <a:pt x="1185334" y="1439333"/>
                </a:cubicBezTo>
                <a:cubicBezTo>
                  <a:pt x="1203731" y="1424002"/>
                  <a:pt x="1216209" y="1401817"/>
                  <a:pt x="1236134" y="1388533"/>
                </a:cubicBezTo>
                <a:cubicBezTo>
                  <a:pt x="1250986" y="1378632"/>
                  <a:pt x="1270001" y="1377244"/>
                  <a:pt x="1286934" y="1371600"/>
                </a:cubicBezTo>
                <a:cubicBezTo>
                  <a:pt x="1303867" y="1354667"/>
                  <a:pt x="1318831" y="1335502"/>
                  <a:pt x="1337734" y="1320800"/>
                </a:cubicBezTo>
                <a:cubicBezTo>
                  <a:pt x="1427167" y="1251241"/>
                  <a:pt x="1429435" y="1275107"/>
                  <a:pt x="1490134" y="1202267"/>
                </a:cubicBezTo>
                <a:cubicBezTo>
                  <a:pt x="1550790" y="1129479"/>
                  <a:pt x="1502751" y="1177033"/>
                  <a:pt x="1540934" y="1100667"/>
                </a:cubicBezTo>
                <a:cubicBezTo>
                  <a:pt x="1550035" y="1082464"/>
                  <a:pt x="1565699" y="1068070"/>
                  <a:pt x="1574800" y="1049867"/>
                </a:cubicBezTo>
                <a:cubicBezTo>
                  <a:pt x="1582782" y="1033902"/>
                  <a:pt x="1583066" y="1014670"/>
                  <a:pt x="1591734" y="999067"/>
                </a:cubicBezTo>
                <a:cubicBezTo>
                  <a:pt x="1611501" y="963487"/>
                  <a:pt x="1641264" y="933873"/>
                  <a:pt x="1659467" y="897467"/>
                </a:cubicBezTo>
                <a:cubicBezTo>
                  <a:pt x="1670756" y="874889"/>
                  <a:pt x="1680347" y="851379"/>
                  <a:pt x="1693334" y="829733"/>
                </a:cubicBezTo>
                <a:cubicBezTo>
                  <a:pt x="1714275" y="794831"/>
                  <a:pt x="1761067" y="728133"/>
                  <a:pt x="1761067" y="728133"/>
                </a:cubicBezTo>
                <a:cubicBezTo>
                  <a:pt x="1766711" y="711200"/>
                  <a:pt x="1770018" y="693298"/>
                  <a:pt x="1778000" y="677333"/>
                </a:cubicBezTo>
                <a:cubicBezTo>
                  <a:pt x="1787101" y="659130"/>
                  <a:pt x="1804721" y="645589"/>
                  <a:pt x="1811867" y="626533"/>
                </a:cubicBezTo>
                <a:cubicBezTo>
                  <a:pt x="1826503" y="587503"/>
                  <a:pt x="1817281" y="519433"/>
                  <a:pt x="1862667" y="491067"/>
                </a:cubicBezTo>
                <a:cubicBezTo>
                  <a:pt x="1892939" y="472147"/>
                  <a:pt x="1930400" y="468489"/>
                  <a:pt x="1964267" y="457200"/>
                </a:cubicBezTo>
                <a:cubicBezTo>
                  <a:pt x="2103261" y="410869"/>
                  <a:pt x="1884450" y="481872"/>
                  <a:pt x="2167467" y="406400"/>
                </a:cubicBezTo>
                <a:cubicBezTo>
                  <a:pt x="2201960" y="397202"/>
                  <a:pt x="2239364" y="392335"/>
                  <a:pt x="2269067" y="372533"/>
                </a:cubicBezTo>
                <a:lnTo>
                  <a:pt x="2319867" y="338667"/>
                </a:lnTo>
                <a:cubicBezTo>
                  <a:pt x="2393123" y="228784"/>
                  <a:pt x="2303710" y="338224"/>
                  <a:pt x="2421467" y="270933"/>
                </a:cubicBezTo>
                <a:cubicBezTo>
                  <a:pt x="2442259" y="259052"/>
                  <a:pt x="2453870" y="235464"/>
                  <a:pt x="2472267" y="220133"/>
                </a:cubicBezTo>
                <a:cubicBezTo>
                  <a:pt x="2487901" y="207105"/>
                  <a:pt x="2504864" y="195368"/>
                  <a:pt x="2523067" y="186267"/>
                </a:cubicBezTo>
                <a:cubicBezTo>
                  <a:pt x="2539032" y="178285"/>
                  <a:pt x="2558264" y="178001"/>
                  <a:pt x="2573867" y="169333"/>
                </a:cubicBezTo>
                <a:cubicBezTo>
                  <a:pt x="2609447" y="149566"/>
                  <a:pt x="2636853" y="114471"/>
                  <a:pt x="2675467" y="101600"/>
                </a:cubicBezTo>
                <a:cubicBezTo>
                  <a:pt x="2692400" y="95956"/>
                  <a:pt x="2709861" y="91698"/>
                  <a:pt x="2726267" y="84667"/>
                </a:cubicBezTo>
                <a:cubicBezTo>
                  <a:pt x="2749469" y="74723"/>
                  <a:pt x="2770365" y="59663"/>
                  <a:pt x="2794000" y="50800"/>
                </a:cubicBezTo>
                <a:cubicBezTo>
                  <a:pt x="2815791" y="42628"/>
                  <a:pt x="2839156" y="39511"/>
                  <a:pt x="2861734" y="33867"/>
                </a:cubicBezTo>
                <a:cubicBezTo>
                  <a:pt x="2946401" y="39511"/>
                  <a:pt x="3032034" y="36850"/>
                  <a:pt x="3115734" y="50800"/>
                </a:cubicBezTo>
                <a:cubicBezTo>
                  <a:pt x="3135808" y="54146"/>
                  <a:pt x="3146183" y="84667"/>
                  <a:pt x="3166534" y="84667"/>
                </a:cubicBezTo>
                <a:cubicBezTo>
                  <a:pt x="3236399" y="84667"/>
                  <a:pt x="3411397" y="47268"/>
                  <a:pt x="3505200" y="33867"/>
                </a:cubicBezTo>
                <a:cubicBezTo>
                  <a:pt x="3634715" y="15365"/>
                  <a:pt x="3688254" y="12607"/>
                  <a:pt x="3826934" y="0"/>
                </a:cubicBezTo>
                <a:cubicBezTo>
                  <a:pt x="3883378" y="5644"/>
                  <a:pt x="3940994" y="4178"/>
                  <a:pt x="3996267" y="16933"/>
                </a:cubicBezTo>
                <a:cubicBezTo>
                  <a:pt x="4016097" y="21509"/>
                  <a:pt x="4028864" y="41699"/>
                  <a:pt x="4047067" y="50800"/>
                </a:cubicBezTo>
                <a:cubicBezTo>
                  <a:pt x="4063032" y="58782"/>
                  <a:pt x="4080934" y="62089"/>
                  <a:pt x="4097867" y="67733"/>
                </a:cubicBezTo>
                <a:cubicBezTo>
                  <a:pt x="4109156" y="84666"/>
                  <a:pt x="4115842" y="105820"/>
                  <a:pt x="4131734" y="118533"/>
                </a:cubicBezTo>
                <a:cubicBezTo>
                  <a:pt x="4145672" y="129683"/>
                  <a:pt x="4169913" y="122845"/>
                  <a:pt x="4182534" y="135467"/>
                </a:cubicBezTo>
                <a:cubicBezTo>
                  <a:pt x="4242172" y="195106"/>
                  <a:pt x="4121533" y="239312"/>
                  <a:pt x="4267200" y="287867"/>
                </a:cubicBezTo>
                <a:cubicBezTo>
                  <a:pt x="4362156" y="319518"/>
                  <a:pt x="4300687" y="300472"/>
                  <a:pt x="4453467" y="338667"/>
                </a:cubicBezTo>
                <a:cubicBezTo>
                  <a:pt x="4476045" y="344311"/>
                  <a:pt x="4499122" y="348241"/>
                  <a:pt x="4521200" y="355600"/>
                </a:cubicBezTo>
                <a:lnTo>
                  <a:pt x="4572000" y="372533"/>
                </a:lnTo>
                <a:cubicBezTo>
                  <a:pt x="4644321" y="481014"/>
                  <a:pt x="4628693" y="435097"/>
                  <a:pt x="4588934" y="660400"/>
                </a:cubicBezTo>
                <a:cubicBezTo>
                  <a:pt x="4585397" y="680442"/>
                  <a:pt x="4572325" y="700414"/>
                  <a:pt x="4555067" y="711200"/>
                </a:cubicBezTo>
                <a:cubicBezTo>
                  <a:pt x="4524795" y="730120"/>
                  <a:pt x="4483170" y="725265"/>
                  <a:pt x="4453467" y="745067"/>
                </a:cubicBezTo>
                <a:cubicBezTo>
                  <a:pt x="4436534" y="756356"/>
                  <a:pt x="4422477" y="774272"/>
                  <a:pt x="4402667" y="778933"/>
                </a:cubicBezTo>
                <a:cubicBezTo>
                  <a:pt x="4324964" y="797216"/>
                  <a:pt x="4165600" y="812800"/>
                  <a:pt x="4165600" y="812800"/>
                </a:cubicBezTo>
                <a:cubicBezTo>
                  <a:pt x="4164811" y="813116"/>
                  <a:pt x="4050784" y="860650"/>
                  <a:pt x="4030134" y="863600"/>
                </a:cubicBezTo>
                <a:cubicBezTo>
                  <a:pt x="3928936" y="878057"/>
                  <a:pt x="3725334" y="897467"/>
                  <a:pt x="3725334" y="897467"/>
                </a:cubicBezTo>
                <a:lnTo>
                  <a:pt x="3623734" y="931333"/>
                </a:lnTo>
                <a:cubicBezTo>
                  <a:pt x="3606801" y="936977"/>
                  <a:pt x="3590250" y="943938"/>
                  <a:pt x="3572934" y="948267"/>
                </a:cubicBezTo>
                <a:lnTo>
                  <a:pt x="3505200" y="965200"/>
                </a:lnTo>
                <a:lnTo>
                  <a:pt x="3352800" y="1066800"/>
                </a:lnTo>
                <a:lnTo>
                  <a:pt x="3302000" y="1100667"/>
                </a:lnTo>
                <a:cubicBezTo>
                  <a:pt x="3290711" y="1117600"/>
                  <a:pt x="3278231" y="1133797"/>
                  <a:pt x="3268134" y="1151467"/>
                </a:cubicBezTo>
                <a:cubicBezTo>
                  <a:pt x="3255610" y="1173384"/>
                  <a:pt x="3253659" y="1203040"/>
                  <a:pt x="3234267" y="1219200"/>
                </a:cubicBezTo>
                <a:cubicBezTo>
                  <a:pt x="3216389" y="1234099"/>
                  <a:pt x="3188911" y="1229739"/>
                  <a:pt x="3166534" y="1236133"/>
                </a:cubicBezTo>
                <a:cubicBezTo>
                  <a:pt x="3149371" y="1241037"/>
                  <a:pt x="3132667" y="1247422"/>
                  <a:pt x="3115734" y="1253067"/>
                </a:cubicBezTo>
                <a:cubicBezTo>
                  <a:pt x="3081723" y="1304084"/>
                  <a:pt x="3073780" y="1311447"/>
                  <a:pt x="3048000" y="1371600"/>
                </a:cubicBezTo>
                <a:cubicBezTo>
                  <a:pt x="3005935" y="1469752"/>
                  <a:pt x="3062285" y="1375573"/>
                  <a:pt x="2997200" y="1473200"/>
                </a:cubicBezTo>
                <a:cubicBezTo>
                  <a:pt x="3007784" y="1642542"/>
                  <a:pt x="3030830" y="1716936"/>
                  <a:pt x="2997200" y="1862667"/>
                </a:cubicBezTo>
                <a:cubicBezTo>
                  <a:pt x="2997194" y="1862695"/>
                  <a:pt x="2954871" y="1989654"/>
                  <a:pt x="2946400" y="2015067"/>
                </a:cubicBezTo>
                <a:lnTo>
                  <a:pt x="2929467" y="2065867"/>
                </a:lnTo>
                <a:cubicBezTo>
                  <a:pt x="2935111" y="2122311"/>
                  <a:pt x="2937774" y="2179134"/>
                  <a:pt x="2946400" y="2235200"/>
                </a:cubicBezTo>
                <a:cubicBezTo>
                  <a:pt x="2949114" y="2252842"/>
                  <a:pt x="2963334" y="2268151"/>
                  <a:pt x="2963334" y="2286000"/>
                </a:cubicBezTo>
                <a:cubicBezTo>
                  <a:pt x="2963334" y="2309273"/>
                  <a:pt x="2952794" y="2331356"/>
                  <a:pt x="2946400" y="2353733"/>
                </a:cubicBezTo>
                <a:cubicBezTo>
                  <a:pt x="2928872" y="2415079"/>
                  <a:pt x="2932708" y="2399671"/>
                  <a:pt x="2895600" y="2455333"/>
                </a:cubicBezTo>
                <a:cubicBezTo>
                  <a:pt x="2871527" y="2527552"/>
                  <a:pt x="2878667" y="2488284"/>
                  <a:pt x="2878667" y="2573867"/>
                </a:cubicBezTo>
                <a:lnTo>
                  <a:pt x="2878667" y="2573867"/>
                </a:lnTo>
                <a:lnTo>
                  <a:pt x="2878667" y="2573867"/>
                </a:lnTo>
                <a:lnTo>
                  <a:pt x="2878667" y="2573867"/>
                </a:lnTo>
                <a:lnTo>
                  <a:pt x="2878667" y="257386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656667" y="2421468"/>
            <a:ext cx="2777066" cy="728133"/>
          </a:xfrm>
          <a:custGeom>
            <a:avLst/>
            <a:gdLst>
              <a:gd name="connsiteX0" fmla="*/ 0 w 2777066"/>
              <a:gd name="connsiteY0" fmla="*/ 67733 h 728133"/>
              <a:gd name="connsiteX1" fmla="*/ 0 w 2777066"/>
              <a:gd name="connsiteY1" fmla="*/ 67733 h 728133"/>
              <a:gd name="connsiteX2" fmla="*/ 169333 w 2777066"/>
              <a:gd name="connsiteY2" fmla="*/ 186266 h 728133"/>
              <a:gd name="connsiteX3" fmla="*/ 186266 w 2777066"/>
              <a:gd name="connsiteY3" fmla="*/ 338666 h 728133"/>
              <a:gd name="connsiteX4" fmla="*/ 203200 w 2777066"/>
              <a:gd name="connsiteY4" fmla="*/ 389466 h 728133"/>
              <a:gd name="connsiteX5" fmla="*/ 304800 w 2777066"/>
              <a:gd name="connsiteY5" fmla="*/ 457200 h 728133"/>
              <a:gd name="connsiteX6" fmla="*/ 355600 w 2777066"/>
              <a:gd name="connsiteY6" fmla="*/ 491066 h 728133"/>
              <a:gd name="connsiteX7" fmla="*/ 406400 w 2777066"/>
              <a:gd name="connsiteY7" fmla="*/ 508000 h 728133"/>
              <a:gd name="connsiteX8" fmla="*/ 609600 w 2777066"/>
              <a:gd name="connsiteY8" fmla="*/ 541866 h 728133"/>
              <a:gd name="connsiteX9" fmla="*/ 880533 w 2777066"/>
              <a:gd name="connsiteY9" fmla="*/ 524933 h 728133"/>
              <a:gd name="connsiteX10" fmla="*/ 982133 w 2777066"/>
              <a:gd name="connsiteY10" fmla="*/ 491066 h 728133"/>
              <a:gd name="connsiteX11" fmla="*/ 1032933 w 2777066"/>
              <a:gd name="connsiteY11" fmla="*/ 474133 h 728133"/>
              <a:gd name="connsiteX12" fmla="*/ 1202266 w 2777066"/>
              <a:gd name="connsiteY12" fmla="*/ 338666 h 728133"/>
              <a:gd name="connsiteX13" fmla="*/ 1303866 w 2777066"/>
              <a:gd name="connsiteY13" fmla="*/ 254000 h 728133"/>
              <a:gd name="connsiteX14" fmla="*/ 1320800 w 2777066"/>
              <a:gd name="connsiteY14" fmla="*/ 203200 h 728133"/>
              <a:gd name="connsiteX15" fmla="*/ 1490133 w 2777066"/>
              <a:gd name="connsiteY15" fmla="*/ 135466 h 728133"/>
              <a:gd name="connsiteX16" fmla="*/ 1642533 w 2777066"/>
              <a:gd name="connsiteY16" fmla="*/ 84666 h 728133"/>
              <a:gd name="connsiteX17" fmla="*/ 1727200 w 2777066"/>
              <a:gd name="connsiteY17" fmla="*/ 50800 h 728133"/>
              <a:gd name="connsiteX18" fmla="*/ 1778000 w 2777066"/>
              <a:gd name="connsiteY18" fmla="*/ 33866 h 728133"/>
              <a:gd name="connsiteX19" fmla="*/ 1913466 w 2777066"/>
              <a:gd name="connsiteY19" fmla="*/ 0 h 728133"/>
              <a:gd name="connsiteX20" fmla="*/ 2133600 w 2777066"/>
              <a:gd name="connsiteY20" fmla="*/ 33866 h 728133"/>
              <a:gd name="connsiteX21" fmla="*/ 2184400 w 2777066"/>
              <a:gd name="connsiteY21" fmla="*/ 50800 h 728133"/>
              <a:gd name="connsiteX22" fmla="*/ 2235200 w 2777066"/>
              <a:gd name="connsiteY22" fmla="*/ 84666 h 728133"/>
              <a:gd name="connsiteX23" fmla="*/ 2302933 w 2777066"/>
              <a:gd name="connsiteY23" fmla="*/ 186266 h 728133"/>
              <a:gd name="connsiteX24" fmla="*/ 2404533 w 2777066"/>
              <a:gd name="connsiteY24" fmla="*/ 304800 h 728133"/>
              <a:gd name="connsiteX25" fmla="*/ 2455333 w 2777066"/>
              <a:gd name="connsiteY25" fmla="*/ 338666 h 728133"/>
              <a:gd name="connsiteX26" fmla="*/ 2556933 w 2777066"/>
              <a:gd name="connsiteY26" fmla="*/ 372533 h 728133"/>
              <a:gd name="connsiteX27" fmla="*/ 2607733 w 2777066"/>
              <a:gd name="connsiteY27" fmla="*/ 406400 h 728133"/>
              <a:gd name="connsiteX28" fmla="*/ 2641600 w 2777066"/>
              <a:gd name="connsiteY28" fmla="*/ 457200 h 728133"/>
              <a:gd name="connsiteX29" fmla="*/ 2692400 w 2777066"/>
              <a:gd name="connsiteY29" fmla="*/ 508000 h 728133"/>
              <a:gd name="connsiteX30" fmla="*/ 2743200 w 2777066"/>
              <a:gd name="connsiteY30" fmla="*/ 660400 h 728133"/>
              <a:gd name="connsiteX31" fmla="*/ 2777066 w 2777066"/>
              <a:gd name="connsiteY31" fmla="*/ 728133 h 728133"/>
              <a:gd name="connsiteX32" fmla="*/ 2777066 w 2777066"/>
              <a:gd name="connsiteY32" fmla="*/ 728133 h 728133"/>
              <a:gd name="connsiteX33" fmla="*/ 2777066 w 2777066"/>
              <a:gd name="connsiteY33" fmla="*/ 728133 h 72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77066" h="728133">
                <a:moveTo>
                  <a:pt x="0" y="67733"/>
                </a:moveTo>
                <a:lnTo>
                  <a:pt x="0" y="67733"/>
                </a:lnTo>
                <a:cubicBezTo>
                  <a:pt x="44038" y="89752"/>
                  <a:pt x="151656" y="115557"/>
                  <a:pt x="169333" y="186266"/>
                </a:cubicBezTo>
                <a:cubicBezTo>
                  <a:pt x="181730" y="235853"/>
                  <a:pt x="177863" y="288249"/>
                  <a:pt x="186266" y="338666"/>
                </a:cubicBezTo>
                <a:cubicBezTo>
                  <a:pt x="189200" y="356273"/>
                  <a:pt x="190579" y="376845"/>
                  <a:pt x="203200" y="389466"/>
                </a:cubicBezTo>
                <a:cubicBezTo>
                  <a:pt x="231981" y="418247"/>
                  <a:pt x="270933" y="434622"/>
                  <a:pt x="304800" y="457200"/>
                </a:cubicBezTo>
                <a:cubicBezTo>
                  <a:pt x="321733" y="468489"/>
                  <a:pt x="336293" y="484630"/>
                  <a:pt x="355600" y="491066"/>
                </a:cubicBezTo>
                <a:cubicBezTo>
                  <a:pt x="372533" y="496711"/>
                  <a:pt x="389084" y="503671"/>
                  <a:pt x="406400" y="508000"/>
                </a:cubicBezTo>
                <a:cubicBezTo>
                  <a:pt x="472425" y="524507"/>
                  <a:pt x="542699" y="532309"/>
                  <a:pt x="609600" y="541866"/>
                </a:cubicBezTo>
                <a:cubicBezTo>
                  <a:pt x="699911" y="536222"/>
                  <a:pt x="790876" y="537159"/>
                  <a:pt x="880533" y="524933"/>
                </a:cubicBezTo>
                <a:cubicBezTo>
                  <a:pt x="915904" y="520110"/>
                  <a:pt x="948266" y="502355"/>
                  <a:pt x="982133" y="491066"/>
                </a:cubicBezTo>
                <a:lnTo>
                  <a:pt x="1032933" y="474133"/>
                </a:lnTo>
                <a:cubicBezTo>
                  <a:pt x="1099588" y="429697"/>
                  <a:pt x="1154007" y="403012"/>
                  <a:pt x="1202266" y="338666"/>
                </a:cubicBezTo>
                <a:cubicBezTo>
                  <a:pt x="1273785" y="243306"/>
                  <a:pt x="1186526" y="283335"/>
                  <a:pt x="1303866" y="254000"/>
                </a:cubicBezTo>
                <a:cubicBezTo>
                  <a:pt x="1309511" y="237067"/>
                  <a:pt x="1308179" y="215821"/>
                  <a:pt x="1320800" y="203200"/>
                </a:cubicBezTo>
                <a:cubicBezTo>
                  <a:pt x="1345716" y="178284"/>
                  <a:pt x="1470293" y="142079"/>
                  <a:pt x="1490133" y="135466"/>
                </a:cubicBezTo>
                <a:lnTo>
                  <a:pt x="1642533" y="84666"/>
                </a:lnTo>
                <a:cubicBezTo>
                  <a:pt x="1670755" y="73377"/>
                  <a:pt x="1698739" y="61473"/>
                  <a:pt x="1727200" y="50800"/>
                </a:cubicBezTo>
                <a:cubicBezTo>
                  <a:pt x="1743913" y="44533"/>
                  <a:pt x="1760780" y="38562"/>
                  <a:pt x="1778000" y="33866"/>
                </a:cubicBezTo>
                <a:cubicBezTo>
                  <a:pt x="1822905" y="21619"/>
                  <a:pt x="1913466" y="0"/>
                  <a:pt x="1913466" y="0"/>
                </a:cubicBezTo>
                <a:cubicBezTo>
                  <a:pt x="2036281" y="13646"/>
                  <a:pt x="2040282" y="7204"/>
                  <a:pt x="2133600" y="33866"/>
                </a:cubicBezTo>
                <a:cubicBezTo>
                  <a:pt x="2150763" y="38770"/>
                  <a:pt x="2168435" y="42818"/>
                  <a:pt x="2184400" y="50800"/>
                </a:cubicBezTo>
                <a:cubicBezTo>
                  <a:pt x="2202603" y="59901"/>
                  <a:pt x="2218267" y="73377"/>
                  <a:pt x="2235200" y="84666"/>
                </a:cubicBezTo>
                <a:cubicBezTo>
                  <a:pt x="2264003" y="171077"/>
                  <a:pt x="2233746" y="105547"/>
                  <a:pt x="2302933" y="186266"/>
                </a:cubicBezTo>
                <a:cubicBezTo>
                  <a:pt x="2358992" y="251668"/>
                  <a:pt x="2341506" y="252278"/>
                  <a:pt x="2404533" y="304800"/>
                </a:cubicBezTo>
                <a:cubicBezTo>
                  <a:pt x="2420167" y="317828"/>
                  <a:pt x="2436736" y="330401"/>
                  <a:pt x="2455333" y="338666"/>
                </a:cubicBezTo>
                <a:cubicBezTo>
                  <a:pt x="2487955" y="353165"/>
                  <a:pt x="2556933" y="372533"/>
                  <a:pt x="2556933" y="372533"/>
                </a:cubicBezTo>
                <a:cubicBezTo>
                  <a:pt x="2573866" y="383822"/>
                  <a:pt x="2593342" y="392009"/>
                  <a:pt x="2607733" y="406400"/>
                </a:cubicBezTo>
                <a:cubicBezTo>
                  <a:pt x="2622124" y="420791"/>
                  <a:pt x="2628571" y="441566"/>
                  <a:pt x="2641600" y="457200"/>
                </a:cubicBezTo>
                <a:cubicBezTo>
                  <a:pt x="2656931" y="475597"/>
                  <a:pt x="2675467" y="491067"/>
                  <a:pt x="2692400" y="508000"/>
                </a:cubicBezTo>
                <a:lnTo>
                  <a:pt x="2743200" y="660400"/>
                </a:lnTo>
                <a:cubicBezTo>
                  <a:pt x="2762658" y="718774"/>
                  <a:pt x="2747511" y="698578"/>
                  <a:pt x="2777066" y="728133"/>
                </a:cubicBezTo>
                <a:lnTo>
                  <a:pt x="2777066" y="728133"/>
                </a:lnTo>
                <a:lnTo>
                  <a:pt x="2777066" y="7281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775201" y="254001"/>
            <a:ext cx="5350933" cy="3064933"/>
          </a:xfrm>
          <a:custGeom>
            <a:avLst/>
            <a:gdLst>
              <a:gd name="connsiteX0" fmla="*/ 0 w 5350933"/>
              <a:gd name="connsiteY0" fmla="*/ 2201333 h 3064933"/>
              <a:gd name="connsiteX1" fmla="*/ 0 w 5350933"/>
              <a:gd name="connsiteY1" fmla="*/ 2201333 h 3064933"/>
              <a:gd name="connsiteX2" fmla="*/ 203200 w 5350933"/>
              <a:gd name="connsiteY2" fmla="*/ 2184400 h 3064933"/>
              <a:gd name="connsiteX3" fmla="*/ 304800 w 5350933"/>
              <a:gd name="connsiteY3" fmla="*/ 2099733 h 3064933"/>
              <a:gd name="connsiteX4" fmla="*/ 406400 w 5350933"/>
              <a:gd name="connsiteY4" fmla="*/ 2015067 h 3064933"/>
              <a:gd name="connsiteX5" fmla="*/ 643467 w 5350933"/>
              <a:gd name="connsiteY5" fmla="*/ 1981200 h 3064933"/>
              <a:gd name="connsiteX6" fmla="*/ 711200 w 5350933"/>
              <a:gd name="connsiteY6" fmla="*/ 1964267 h 3064933"/>
              <a:gd name="connsiteX7" fmla="*/ 795867 w 5350933"/>
              <a:gd name="connsiteY7" fmla="*/ 1862667 h 3064933"/>
              <a:gd name="connsiteX8" fmla="*/ 897467 w 5350933"/>
              <a:gd name="connsiteY8" fmla="*/ 1794933 h 3064933"/>
              <a:gd name="connsiteX9" fmla="*/ 948267 w 5350933"/>
              <a:gd name="connsiteY9" fmla="*/ 1659467 h 3064933"/>
              <a:gd name="connsiteX10" fmla="*/ 1049867 w 5350933"/>
              <a:gd name="connsiteY10" fmla="*/ 1608667 h 3064933"/>
              <a:gd name="connsiteX11" fmla="*/ 1083733 w 5350933"/>
              <a:gd name="connsiteY11" fmla="*/ 1557867 h 3064933"/>
              <a:gd name="connsiteX12" fmla="*/ 1202267 w 5350933"/>
              <a:gd name="connsiteY12" fmla="*/ 1507067 h 3064933"/>
              <a:gd name="connsiteX13" fmla="*/ 1320800 w 5350933"/>
              <a:gd name="connsiteY13" fmla="*/ 1371600 h 3064933"/>
              <a:gd name="connsiteX14" fmla="*/ 1405467 w 5350933"/>
              <a:gd name="connsiteY14" fmla="*/ 1286933 h 3064933"/>
              <a:gd name="connsiteX15" fmla="*/ 1473200 w 5350933"/>
              <a:gd name="connsiteY15" fmla="*/ 1185333 h 3064933"/>
              <a:gd name="connsiteX16" fmla="*/ 1490133 w 5350933"/>
              <a:gd name="connsiteY16" fmla="*/ 1100667 h 3064933"/>
              <a:gd name="connsiteX17" fmla="*/ 1591733 w 5350933"/>
              <a:gd name="connsiteY17" fmla="*/ 863600 h 3064933"/>
              <a:gd name="connsiteX18" fmla="*/ 1642533 w 5350933"/>
              <a:gd name="connsiteY18" fmla="*/ 846667 h 3064933"/>
              <a:gd name="connsiteX19" fmla="*/ 1676400 w 5350933"/>
              <a:gd name="connsiteY19" fmla="*/ 728133 h 3064933"/>
              <a:gd name="connsiteX20" fmla="*/ 1710267 w 5350933"/>
              <a:gd name="connsiteY20" fmla="*/ 677333 h 3064933"/>
              <a:gd name="connsiteX21" fmla="*/ 1778000 w 5350933"/>
              <a:gd name="connsiteY21" fmla="*/ 254000 h 3064933"/>
              <a:gd name="connsiteX22" fmla="*/ 1828800 w 5350933"/>
              <a:gd name="connsiteY22" fmla="*/ 101600 h 3064933"/>
              <a:gd name="connsiteX23" fmla="*/ 1879600 w 5350933"/>
              <a:gd name="connsiteY23" fmla="*/ 84667 h 3064933"/>
              <a:gd name="connsiteX24" fmla="*/ 2015067 w 5350933"/>
              <a:gd name="connsiteY24" fmla="*/ 50800 h 3064933"/>
              <a:gd name="connsiteX25" fmla="*/ 2201333 w 5350933"/>
              <a:gd name="connsiteY25" fmla="*/ 0 h 3064933"/>
              <a:gd name="connsiteX26" fmla="*/ 2556933 w 5350933"/>
              <a:gd name="connsiteY26" fmla="*/ 16933 h 3064933"/>
              <a:gd name="connsiteX27" fmla="*/ 2658533 w 5350933"/>
              <a:gd name="connsiteY27" fmla="*/ 50800 h 3064933"/>
              <a:gd name="connsiteX28" fmla="*/ 2794000 w 5350933"/>
              <a:gd name="connsiteY28" fmla="*/ 101600 h 3064933"/>
              <a:gd name="connsiteX29" fmla="*/ 2895600 w 5350933"/>
              <a:gd name="connsiteY29" fmla="*/ 135467 h 3064933"/>
              <a:gd name="connsiteX30" fmla="*/ 2946400 w 5350933"/>
              <a:gd name="connsiteY30" fmla="*/ 152400 h 3064933"/>
              <a:gd name="connsiteX31" fmla="*/ 2997200 w 5350933"/>
              <a:gd name="connsiteY31" fmla="*/ 169333 h 3064933"/>
              <a:gd name="connsiteX32" fmla="*/ 3064933 w 5350933"/>
              <a:gd name="connsiteY32" fmla="*/ 186267 h 3064933"/>
              <a:gd name="connsiteX33" fmla="*/ 3403600 w 5350933"/>
              <a:gd name="connsiteY33" fmla="*/ 152400 h 3064933"/>
              <a:gd name="connsiteX34" fmla="*/ 3606800 w 5350933"/>
              <a:gd name="connsiteY34" fmla="*/ 118533 h 3064933"/>
              <a:gd name="connsiteX35" fmla="*/ 3708400 w 5350933"/>
              <a:gd name="connsiteY35" fmla="*/ 84667 h 3064933"/>
              <a:gd name="connsiteX36" fmla="*/ 3759200 w 5350933"/>
              <a:gd name="connsiteY36" fmla="*/ 67733 h 3064933"/>
              <a:gd name="connsiteX37" fmla="*/ 4097867 w 5350933"/>
              <a:gd name="connsiteY37" fmla="*/ 101600 h 3064933"/>
              <a:gd name="connsiteX38" fmla="*/ 4233333 w 5350933"/>
              <a:gd name="connsiteY38" fmla="*/ 118533 h 3064933"/>
              <a:gd name="connsiteX39" fmla="*/ 4334933 w 5350933"/>
              <a:gd name="connsiteY39" fmla="*/ 152400 h 3064933"/>
              <a:gd name="connsiteX40" fmla="*/ 4385733 w 5350933"/>
              <a:gd name="connsiteY40" fmla="*/ 169333 h 3064933"/>
              <a:gd name="connsiteX41" fmla="*/ 4809067 w 5350933"/>
              <a:gd name="connsiteY41" fmla="*/ 186267 h 3064933"/>
              <a:gd name="connsiteX42" fmla="*/ 5046133 w 5350933"/>
              <a:gd name="connsiteY42" fmla="*/ 220133 h 3064933"/>
              <a:gd name="connsiteX43" fmla="*/ 5130800 w 5350933"/>
              <a:gd name="connsiteY43" fmla="*/ 237067 h 3064933"/>
              <a:gd name="connsiteX44" fmla="*/ 5181600 w 5350933"/>
              <a:gd name="connsiteY44" fmla="*/ 270933 h 3064933"/>
              <a:gd name="connsiteX45" fmla="*/ 5249333 w 5350933"/>
              <a:gd name="connsiteY45" fmla="*/ 304800 h 3064933"/>
              <a:gd name="connsiteX46" fmla="*/ 5300133 w 5350933"/>
              <a:gd name="connsiteY46" fmla="*/ 491067 h 3064933"/>
              <a:gd name="connsiteX47" fmla="*/ 5350933 w 5350933"/>
              <a:gd name="connsiteY47" fmla="*/ 880533 h 3064933"/>
              <a:gd name="connsiteX48" fmla="*/ 5334000 w 5350933"/>
              <a:gd name="connsiteY48" fmla="*/ 1439333 h 3064933"/>
              <a:gd name="connsiteX49" fmla="*/ 5283200 w 5350933"/>
              <a:gd name="connsiteY49" fmla="*/ 1473200 h 3064933"/>
              <a:gd name="connsiteX50" fmla="*/ 5215467 w 5350933"/>
              <a:gd name="connsiteY50" fmla="*/ 1625600 h 3064933"/>
              <a:gd name="connsiteX51" fmla="*/ 5113867 w 5350933"/>
              <a:gd name="connsiteY51" fmla="*/ 1727200 h 3064933"/>
              <a:gd name="connsiteX52" fmla="*/ 5096933 w 5350933"/>
              <a:gd name="connsiteY52" fmla="*/ 1778000 h 3064933"/>
              <a:gd name="connsiteX53" fmla="*/ 4995333 w 5350933"/>
              <a:gd name="connsiteY53" fmla="*/ 1811867 h 3064933"/>
              <a:gd name="connsiteX54" fmla="*/ 4893733 w 5350933"/>
              <a:gd name="connsiteY54" fmla="*/ 1862667 h 3064933"/>
              <a:gd name="connsiteX55" fmla="*/ 4842933 w 5350933"/>
              <a:gd name="connsiteY55" fmla="*/ 1896533 h 3064933"/>
              <a:gd name="connsiteX56" fmla="*/ 4792133 w 5350933"/>
              <a:gd name="connsiteY56" fmla="*/ 1913467 h 3064933"/>
              <a:gd name="connsiteX57" fmla="*/ 4741333 w 5350933"/>
              <a:gd name="connsiteY57" fmla="*/ 1947333 h 3064933"/>
              <a:gd name="connsiteX58" fmla="*/ 4639733 w 5350933"/>
              <a:gd name="connsiteY58" fmla="*/ 1981200 h 3064933"/>
              <a:gd name="connsiteX59" fmla="*/ 4588933 w 5350933"/>
              <a:gd name="connsiteY59" fmla="*/ 2015067 h 3064933"/>
              <a:gd name="connsiteX60" fmla="*/ 4521200 w 5350933"/>
              <a:gd name="connsiteY60" fmla="*/ 2032000 h 3064933"/>
              <a:gd name="connsiteX61" fmla="*/ 4470400 w 5350933"/>
              <a:gd name="connsiteY61" fmla="*/ 2048933 h 3064933"/>
              <a:gd name="connsiteX62" fmla="*/ 4368800 w 5350933"/>
              <a:gd name="connsiteY62" fmla="*/ 2167467 h 3064933"/>
              <a:gd name="connsiteX63" fmla="*/ 4351867 w 5350933"/>
              <a:gd name="connsiteY63" fmla="*/ 2319867 h 3064933"/>
              <a:gd name="connsiteX64" fmla="*/ 4334933 w 5350933"/>
              <a:gd name="connsiteY64" fmla="*/ 2370667 h 3064933"/>
              <a:gd name="connsiteX65" fmla="*/ 4216400 w 5350933"/>
              <a:gd name="connsiteY65" fmla="*/ 2404533 h 3064933"/>
              <a:gd name="connsiteX66" fmla="*/ 4165600 w 5350933"/>
              <a:gd name="connsiteY66" fmla="*/ 2438400 h 3064933"/>
              <a:gd name="connsiteX67" fmla="*/ 4064000 w 5350933"/>
              <a:gd name="connsiteY67" fmla="*/ 2472267 h 3064933"/>
              <a:gd name="connsiteX68" fmla="*/ 4013200 w 5350933"/>
              <a:gd name="connsiteY68" fmla="*/ 2489200 h 3064933"/>
              <a:gd name="connsiteX69" fmla="*/ 3911600 w 5350933"/>
              <a:gd name="connsiteY69" fmla="*/ 2506133 h 3064933"/>
              <a:gd name="connsiteX70" fmla="*/ 3843867 w 5350933"/>
              <a:gd name="connsiteY70" fmla="*/ 2523067 h 3064933"/>
              <a:gd name="connsiteX71" fmla="*/ 3471333 w 5350933"/>
              <a:gd name="connsiteY71" fmla="*/ 2540000 h 3064933"/>
              <a:gd name="connsiteX72" fmla="*/ 3318933 w 5350933"/>
              <a:gd name="connsiteY72" fmla="*/ 2573867 h 3064933"/>
              <a:gd name="connsiteX73" fmla="*/ 3217333 w 5350933"/>
              <a:gd name="connsiteY73" fmla="*/ 2607733 h 3064933"/>
              <a:gd name="connsiteX74" fmla="*/ 3132667 w 5350933"/>
              <a:gd name="connsiteY74" fmla="*/ 2692400 h 3064933"/>
              <a:gd name="connsiteX75" fmla="*/ 3098800 w 5350933"/>
              <a:gd name="connsiteY75" fmla="*/ 2794000 h 3064933"/>
              <a:gd name="connsiteX76" fmla="*/ 3081867 w 5350933"/>
              <a:gd name="connsiteY76" fmla="*/ 2844800 h 3064933"/>
              <a:gd name="connsiteX77" fmla="*/ 3014133 w 5350933"/>
              <a:gd name="connsiteY77" fmla="*/ 2946400 h 3064933"/>
              <a:gd name="connsiteX78" fmla="*/ 2997200 w 5350933"/>
              <a:gd name="connsiteY78" fmla="*/ 2997200 h 3064933"/>
              <a:gd name="connsiteX79" fmla="*/ 2980267 w 5350933"/>
              <a:gd name="connsiteY79" fmla="*/ 3064933 h 3064933"/>
              <a:gd name="connsiteX80" fmla="*/ 2980267 w 5350933"/>
              <a:gd name="connsiteY80" fmla="*/ 3064933 h 306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350933" h="3064933">
                <a:moveTo>
                  <a:pt x="0" y="2201333"/>
                </a:moveTo>
                <a:lnTo>
                  <a:pt x="0" y="2201333"/>
                </a:lnTo>
                <a:cubicBezTo>
                  <a:pt x="67733" y="2195689"/>
                  <a:pt x="136396" y="2196926"/>
                  <a:pt x="203200" y="2184400"/>
                </a:cubicBezTo>
                <a:cubicBezTo>
                  <a:pt x="280203" y="2169962"/>
                  <a:pt x="264132" y="2148534"/>
                  <a:pt x="304800" y="2099733"/>
                </a:cubicBezTo>
                <a:cubicBezTo>
                  <a:pt x="331551" y="2067631"/>
                  <a:pt x="368341" y="2034096"/>
                  <a:pt x="406400" y="2015067"/>
                </a:cubicBezTo>
                <a:cubicBezTo>
                  <a:pt x="471557" y="1982489"/>
                  <a:pt x="595864" y="1985527"/>
                  <a:pt x="643467" y="1981200"/>
                </a:cubicBezTo>
                <a:cubicBezTo>
                  <a:pt x="666045" y="1975556"/>
                  <a:pt x="690994" y="1975813"/>
                  <a:pt x="711200" y="1964267"/>
                </a:cubicBezTo>
                <a:cubicBezTo>
                  <a:pt x="798580" y="1914335"/>
                  <a:pt x="729858" y="1920425"/>
                  <a:pt x="795867" y="1862667"/>
                </a:cubicBezTo>
                <a:cubicBezTo>
                  <a:pt x="826499" y="1835864"/>
                  <a:pt x="897467" y="1794933"/>
                  <a:pt x="897467" y="1794933"/>
                </a:cubicBezTo>
                <a:cubicBezTo>
                  <a:pt x="907664" y="1764341"/>
                  <a:pt x="935610" y="1677187"/>
                  <a:pt x="948267" y="1659467"/>
                </a:cubicBezTo>
                <a:cubicBezTo>
                  <a:pt x="968784" y="1630743"/>
                  <a:pt x="1019345" y="1618841"/>
                  <a:pt x="1049867" y="1608667"/>
                </a:cubicBezTo>
                <a:cubicBezTo>
                  <a:pt x="1061156" y="1591734"/>
                  <a:pt x="1069343" y="1572258"/>
                  <a:pt x="1083733" y="1557867"/>
                </a:cubicBezTo>
                <a:cubicBezTo>
                  <a:pt x="1122713" y="1518886"/>
                  <a:pt x="1150449" y="1520021"/>
                  <a:pt x="1202267" y="1507067"/>
                </a:cubicBezTo>
                <a:cubicBezTo>
                  <a:pt x="1281289" y="1388534"/>
                  <a:pt x="1236133" y="1428045"/>
                  <a:pt x="1320800" y="1371600"/>
                </a:cubicBezTo>
                <a:cubicBezTo>
                  <a:pt x="1360511" y="1252465"/>
                  <a:pt x="1300844" y="1391556"/>
                  <a:pt x="1405467" y="1286933"/>
                </a:cubicBezTo>
                <a:cubicBezTo>
                  <a:pt x="1434248" y="1258152"/>
                  <a:pt x="1473200" y="1185333"/>
                  <a:pt x="1473200" y="1185333"/>
                </a:cubicBezTo>
                <a:cubicBezTo>
                  <a:pt x="1478844" y="1157111"/>
                  <a:pt x="1483661" y="1128711"/>
                  <a:pt x="1490133" y="1100667"/>
                </a:cubicBezTo>
                <a:cubicBezTo>
                  <a:pt x="1499024" y="1062141"/>
                  <a:pt x="1528655" y="884626"/>
                  <a:pt x="1591733" y="863600"/>
                </a:cubicBezTo>
                <a:lnTo>
                  <a:pt x="1642533" y="846667"/>
                </a:lnTo>
                <a:cubicBezTo>
                  <a:pt x="1647957" y="824970"/>
                  <a:pt x="1664255" y="752423"/>
                  <a:pt x="1676400" y="728133"/>
                </a:cubicBezTo>
                <a:cubicBezTo>
                  <a:pt x="1685501" y="709930"/>
                  <a:pt x="1698978" y="694266"/>
                  <a:pt x="1710267" y="677333"/>
                </a:cubicBezTo>
                <a:cubicBezTo>
                  <a:pt x="1792756" y="429863"/>
                  <a:pt x="1696528" y="742842"/>
                  <a:pt x="1778000" y="254000"/>
                </a:cubicBezTo>
                <a:cubicBezTo>
                  <a:pt x="1786263" y="204423"/>
                  <a:pt x="1783010" y="138231"/>
                  <a:pt x="1828800" y="101600"/>
                </a:cubicBezTo>
                <a:cubicBezTo>
                  <a:pt x="1842738" y="90450"/>
                  <a:pt x="1862380" y="89363"/>
                  <a:pt x="1879600" y="84667"/>
                </a:cubicBezTo>
                <a:cubicBezTo>
                  <a:pt x="1924505" y="72420"/>
                  <a:pt x="1971851" y="68087"/>
                  <a:pt x="2015067" y="50800"/>
                </a:cubicBezTo>
                <a:cubicBezTo>
                  <a:pt x="2131611" y="4182"/>
                  <a:pt x="2069750" y="21930"/>
                  <a:pt x="2201333" y="0"/>
                </a:cubicBezTo>
                <a:cubicBezTo>
                  <a:pt x="2319866" y="5644"/>
                  <a:pt x="2438991" y="3828"/>
                  <a:pt x="2556933" y="16933"/>
                </a:cubicBezTo>
                <a:cubicBezTo>
                  <a:pt x="2592413" y="20875"/>
                  <a:pt x="2658533" y="50800"/>
                  <a:pt x="2658533" y="50800"/>
                </a:cubicBezTo>
                <a:cubicBezTo>
                  <a:pt x="2746939" y="109738"/>
                  <a:pt x="2670061" y="67799"/>
                  <a:pt x="2794000" y="101600"/>
                </a:cubicBezTo>
                <a:cubicBezTo>
                  <a:pt x="2828441" y="110993"/>
                  <a:pt x="2861733" y="124178"/>
                  <a:pt x="2895600" y="135467"/>
                </a:cubicBezTo>
                <a:lnTo>
                  <a:pt x="2946400" y="152400"/>
                </a:lnTo>
                <a:cubicBezTo>
                  <a:pt x="2963333" y="158044"/>
                  <a:pt x="2979884" y="165004"/>
                  <a:pt x="2997200" y="169333"/>
                </a:cubicBezTo>
                <a:lnTo>
                  <a:pt x="3064933" y="186267"/>
                </a:lnTo>
                <a:cubicBezTo>
                  <a:pt x="3259309" y="171314"/>
                  <a:pt x="3247763" y="177006"/>
                  <a:pt x="3403600" y="152400"/>
                </a:cubicBezTo>
                <a:cubicBezTo>
                  <a:pt x="3471427" y="141690"/>
                  <a:pt x="3541656" y="140247"/>
                  <a:pt x="3606800" y="118533"/>
                </a:cubicBezTo>
                <a:lnTo>
                  <a:pt x="3708400" y="84667"/>
                </a:lnTo>
                <a:lnTo>
                  <a:pt x="3759200" y="67733"/>
                </a:lnTo>
                <a:lnTo>
                  <a:pt x="4097867" y="101600"/>
                </a:lnTo>
                <a:cubicBezTo>
                  <a:pt x="4143115" y="106448"/>
                  <a:pt x="4188836" y="108998"/>
                  <a:pt x="4233333" y="118533"/>
                </a:cubicBezTo>
                <a:cubicBezTo>
                  <a:pt x="4268239" y="126013"/>
                  <a:pt x="4301066" y="141111"/>
                  <a:pt x="4334933" y="152400"/>
                </a:cubicBezTo>
                <a:cubicBezTo>
                  <a:pt x="4351866" y="158044"/>
                  <a:pt x="4367898" y="168620"/>
                  <a:pt x="4385733" y="169333"/>
                </a:cubicBezTo>
                <a:lnTo>
                  <a:pt x="4809067" y="186267"/>
                </a:lnTo>
                <a:lnTo>
                  <a:pt x="5046133" y="220133"/>
                </a:lnTo>
                <a:cubicBezTo>
                  <a:pt x="5074562" y="224622"/>
                  <a:pt x="5103851" y="226961"/>
                  <a:pt x="5130800" y="237067"/>
                </a:cubicBezTo>
                <a:cubicBezTo>
                  <a:pt x="5149855" y="244213"/>
                  <a:pt x="5163930" y="260836"/>
                  <a:pt x="5181600" y="270933"/>
                </a:cubicBezTo>
                <a:cubicBezTo>
                  <a:pt x="5203517" y="283457"/>
                  <a:pt x="5226755" y="293511"/>
                  <a:pt x="5249333" y="304800"/>
                </a:cubicBezTo>
                <a:cubicBezTo>
                  <a:pt x="5272199" y="373395"/>
                  <a:pt x="5284853" y="407025"/>
                  <a:pt x="5300133" y="491067"/>
                </a:cubicBezTo>
                <a:cubicBezTo>
                  <a:pt x="5323618" y="620236"/>
                  <a:pt x="5336461" y="750284"/>
                  <a:pt x="5350933" y="880533"/>
                </a:cubicBezTo>
                <a:cubicBezTo>
                  <a:pt x="5345289" y="1066800"/>
                  <a:pt x="5355160" y="1254186"/>
                  <a:pt x="5334000" y="1439333"/>
                </a:cubicBezTo>
                <a:cubicBezTo>
                  <a:pt x="5331689" y="1459553"/>
                  <a:pt x="5293986" y="1455942"/>
                  <a:pt x="5283200" y="1473200"/>
                </a:cubicBezTo>
                <a:cubicBezTo>
                  <a:pt x="5198438" y="1608819"/>
                  <a:pt x="5294480" y="1536710"/>
                  <a:pt x="5215467" y="1625600"/>
                </a:cubicBezTo>
                <a:cubicBezTo>
                  <a:pt x="5183648" y="1661397"/>
                  <a:pt x="5113867" y="1727200"/>
                  <a:pt x="5113867" y="1727200"/>
                </a:cubicBezTo>
                <a:cubicBezTo>
                  <a:pt x="5108222" y="1744133"/>
                  <a:pt x="5111458" y="1767625"/>
                  <a:pt x="5096933" y="1778000"/>
                </a:cubicBezTo>
                <a:cubicBezTo>
                  <a:pt x="5067884" y="1798749"/>
                  <a:pt x="5025036" y="1792065"/>
                  <a:pt x="4995333" y="1811867"/>
                </a:cubicBezTo>
                <a:cubicBezTo>
                  <a:pt x="4849748" y="1908922"/>
                  <a:pt x="5033947" y="1792560"/>
                  <a:pt x="4893733" y="1862667"/>
                </a:cubicBezTo>
                <a:cubicBezTo>
                  <a:pt x="4875530" y="1871768"/>
                  <a:pt x="4861136" y="1887432"/>
                  <a:pt x="4842933" y="1896533"/>
                </a:cubicBezTo>
                <a:cubicBezTo>
                  <a:pt x="4826968" y="1904515"/>
                  <a:pt x="4808098" y="1905485"/>
                  <a:pt x="4792133" y="1913467"/>
                </a:cubicBezTo>
                <a:cubicBezTo>
                  <a:pt x="4773930" y="1922568"/>
                  <a:pt x="4759930" y="1939068"/>
                  <a:pt x="4741333" y="1947333"/>
                </a:cubicBezTo>
                <a:cubicBezTo>
                  <a:pt x="4708711" y="1961832"/>
                  <a:pt x="4639733" y="1981200"/>
                  <a:pt x="4639733" y="1981200"/>
                </a:cubicBezTo>
                <a:cubicBezTo>
                  <a:pt x="4622800" y="1992489"/>
                  <a:pt x="4607639" y="2007050"/>
                  <a:pt x="4588933" y="2015067"/>
                </a:cubicBezTo>
                <a:cubicBezTo>
                  <a:pt x="4567542" y="2024235"/>
                  <a:pt x="4543577" y="2025607"/>
                  <a:pt x="4521200" y="2032000"/>
                </a:cubicBezTo>
                <a:cubicBezTo>
                  <a:pt x="4504037" y="2036903"/>
                  <a:pt x="4487333" y="2043289"/>
                  <a:pt x="4470400" y="2048933"/>
                </a:cubicBezTo>
                <a:cubicBezTo>
                  <a:pt x="4416317" y="2089496"/>
                  <a:pt x="4385017" y="2097194"/>
                  <a:pt x="4368800" y="2167467"/>
                </a:cubicBezTo>
                <a:cubicBezTo>
                  <a:pt x="4357307" y="2217271"/>
                  <a:pt x="4360270" y="2269450"/>
                  <a:pt x="4351867" y="2319867"/>
                </a:cubicBezTo>
                <a:cubicBezTo>
                  <a:pt x="4348933" y="2337474"/>
                  <a:pt x="4347555" y="2358046"/>
                  <a:pt x="4334933" y="2370667"/>
                </a:cubicBezTo>
                <a:cubicBezTo>
                  <a:pt x="4326836" y="2378764"/>
                  <a:pt x="4216986" y="2404387"/>
                  <a:pt x="4216400" y="2404533"/>
                </a:cubicBezTo>
                <a:cubicBezTo>
                  <a:pt x="4199467" y="2415822"/>
                  <a:pt x="4184197" y="2430134"/>
                  <a:pt x="4165600" y="2438400"/>
                </a:cubicBezTo>
                <a:cubicBezTo>
                  <a:pt x="4132978" y="2452899"/>
                  <a:pt x="4097867" y="2460978"/>
                  <a:pt x="4064000" y="2472267"/>
                </a:cubicBezTo>
                <a:cubicBezTo>
                  <a:pt x="4047067" y="2477911"/>
                  <a:pt x="4030806" y="2486266"/>
                  <a:pt x="4013200" y="2489200"/>
                </a:cubicBezTo>
                <a:cubicBezTo>
                  <a:pt x="3979333" y="2494844"/>
                  <a:pt x="3945267" y="2499400"/>
                  <a:pt x="3911600" y="2506133"/>
                </a:cubicBezTo>
                <a:cubicBezTo>
                  <a:pt x="3888779" y="2510697"/>
                  <a:pt x="3867071" y="2521282"/>
                  <a:pt x="3843867" y="2523067"/>
                </a:cubicBezTo>
                <a:cubicBezTo>
                  <a:pt x="3719927" y="2532601"/>
                  <a:pt x="3595511" y="2534356"/>
                  <a:pt x="3471333" y="2540000"/>
                </a:cubicBezTo>
                <a:cubicBezTo>
                  <a:pt x="3422982" y="2549670"/>
                  <a:pt x="3366770" y="2559516"/>
                  <a:pt x="3318933" y="2573867"/>
                </a:cubicBezTo>
                <a:cubicBezTo>
                  <a:pt x="3284740" y="2584125"/>
                  <a:pt x="3217333" y="2607733"/>
                  <a:pt x="3217333" y="2607733"/>
                </a:cubicBezTo>
                <a:cubicBezTo>
                  <a:pt x="3170989" y="2638630"/>
                  <a:pt x="3156433" y="2638926"/>
                  <a:pt x="3132667" y="2692400"/>
                </a:cubicBezTo>
                <a:cubicBezTo>
                  <a:pt x="3118168" y="2725022"/>
                  <a:pt x="3110089" y="2760133"/>
                  <a:pt x="3098800" y="2794000"/>
                </a:cubicBezTo>
                <a:cubicBezTo>
                  <a:pt x="3093156" y="2810933"/>
                  <a:pt x="3091768" y="2829949"/>
                  <a:pt x="3081867" y="2844800"/>
                </a:cubicBezTo>
                <a:lnTo>
                  <a:pt x="3014133" y="2946400"/>
                </a:lnTo>
                <a:cubicBezTo>
                  <a:pt x="3008489" y="2963333"/>
                  <a:pt x="3002103" y="2980037"/>
                  <a:pt x="2997200" y="2997200"/>
                </a:cubicBezTo>
                <a:cubicBezTo>
                  <a:pt x="2990807" y="3019577"/>
                  <a:pt x="2980267" y="3064933"/>
                  <a:pt x="2980267" y="3064933"/>
                </a:cubicBezTo>
                <a:lnTo>
                  <a:pt x="2980267" y="30649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8263467" y="4842934"/>
            <a:ext cx="2167466" cy="830997"/>
          </a:xfrm>
          <a:prstGeom prst="rect">
            <a:avLst/>
          </a:prstGeom>
          <a:noFill/>
        </p:spPr>
        <p:txBody>
          <a:bodyPr wrap="square" rtlCol="0">
            <a:spAutoFit/>
          </a:bodyPr>
          <a:lstStyle/>
          <a:p>
            <a:pPr algn="ctr"/>
            <a:r>
              <a:rPr lang="en-US" sz="2400" b="1" dirty="0"/>
              <a:t>Student Achievement</a:t>
            </a:r>
          </a:p>
        </p:txBody>
      </p:sp>
      <p:sp>
        <p:nvSpPr>
          <p:cNvPr id="34" name="TextBox 33"/>
          <p:cNvSpPr txBox="1"/>
          <p:nvPr/>
        </p:nvSpPr>
        <p:spPr>
          <a:xfrm>
            <a:off x="2425255" y="1816928"/>
            <a:ext cx="1880645" cy="707886"/>
          </a:xfrm>
          <a:prstGeom prst="rect">
            <a:avLst/>
          </a:prstGeom>
          <a:noFill/>
        </p:spPr>
        <p:txBody>
          <a:bodyPr wrap="square" rtlCol="0">
            <a:spAutoFit/>
          </a:bodyPr>
          <a:lstStyle/>
          <a:p>
            <a:r>
              <a:rPr lang="en-US" sz="2000" b="1" dirty="0">
                <a:solidFill>
                  <a:schemeClr val="accent1"/>
                </a:solidFill>
              </a:rPr>
              <a:t>High Quality Reflectio</a:t>
            </a:r>
            <a:r>
              <a:rPr lang="en-US" sz="2000" dirty="0">
                <a:solidFill>
                  <a:schemeClr val="accent1"/>
                </a:solidFill>
              </a:rPr>
              <a:t>n</a:t>
            </a:r>
          </a:p>
        </p:txBody>
      </p:sp>
      <p:sp>
        <p:nvSpPr>
          <p:cNvPr id="35" name="TextBox 34"/>
          <p:cNvSpPr txBox="1"/>
          <p:nvPr/>
        </p:nvSpPr>
        <p:spPr>
          <a:xfrm>
            <a:off x="4504267" y="1092019"/>
            <a:ext cx="1829595" cy="707886"/>
          </a:xfrm>
          <a:prstGeom prst="rect">
            <a:avLst/>
          </a:prstGeom>
          <a:noFill/>
        </p:spPr>
        <p:txBody>
          <a:bodyPr wrap="square" rtlCol="0">
            <a:spAutoFit/>
          </a:bodyPr>
          <a:lstStyle/>
          <a:p>
            <a:pPr algn="ctr"/>
            <a:r>
              <a:rPr lang="en-US" sz="2000" b="1" dirty="0"/>
              <a:t>High Quality Inquiry</a:t>
            </a:r>
            <a:endParaRPr lang="en-US" sz="2000" dirty="0"/>
          </a:p>
        </p:txBody>
      </p:sp>
      <p:sp>
        <p:nvSpPr>
          <p:cNvPr id="37" name="TextBox 36"/>
          <p:cNvSpPr txBox="1"/>
          <p:nvPr/>
        </p:nvSpPr>
        <p:spPr>
          <a:xfrm>
            <a:off x="1155443" y="642879"/>
            <a:ext cx="1558661" cy="646331"/>
          </a:xfrm>
          <a:prstGeom prst="rect">
            <a:avLst/>
          </a:prstGeom>
          <a:noFill/>
        </p:spPr>
        <p:txBody>
          <a:bodyPr wrap="square" rtlCol="0">
            <a:spAutoFit/>
          </a:bodyPr>
          <a:lstStyle/>
          <a:p>
            <a:pPr algn="ctr"/>
            <a:r>
              <a:rPr lang="en-US" b="1" dirty="0">
                <a:solidFill>
                  <a:schemeClr val="accent1"/>
                </a:solidFill>
              </a:rPr>
              <a:t>Relating to </a:t>
            </a:r>
          </a:p>
          <a:p>
            <a:pPr algn="ctr"/>
            <a:r>
              <a:rPr lang="en-US" b="1" dirty="0">
                <a:solidFill>
                  <a:schemeClr val="accent1"/>
                </a:solidFill>
              </a:rPr>
              <a:t>Others</a:t>
            </a:r>
            <a:endParaRPr lang="en-US" dirty="0">
              <a:solidFill>
                <a:schemeClr val="accent1"/>
              </a:solidFill>
            </a:endParaRPr>
          </a:p>
        </p:txBody>
      </p:sp>
      <p:sp>
        <p:nvSpPr>
          <p:cNvPr id="38" name="TextBox 37"/>
          <p:cNvSpPr txBox="1"/>
          <p:nvPr/>
        </p:nvSpPr>
        <p:spPr>
          <a:xfrm>
            <a:off x="1913322" y="251274"/>
            <a:ext cx="1558661" cy="369332"/>
          </a:xfrm>
          <a:prstGeom prst="rect">
            <a:avLst/>
          </a:prstGeom>
          <a:noFill/>
        </p:spPr>
        <p:txBody>
          <a:bodyPr wrap="square" rtlCol="0">
            <a:spAutoFit/>
          </a:bodyPr>
          <a:lstStyle/>
          <a:p>
            <a:pPr algn="ctr"/>
            <a:r>
              <a:rPr lang="en-US" b="1" dirty="0">
                <a:solidFill>
                  <a:schemeClr val="accent1"/>
                </a:solidFill>
              </a:rPr>
              <a:t>Thinking</a:t>
            </a:r>
            <a:endParaRPr lang="en-US" dirty="0">
              <a:solidFill>
                <a:schemeClr val="accent1"/>
              </a:solidFill>
            </a:endParaRPr>
          </a:p>
        </p:txBody>
      </p:sp>
      <p:sp>
        <p:nvSpPr>
          <p:cNvPr id="39" name="TextBox 38"/>
          <p:cNvSpPr txBox="1"/>
          <p:nvPr/>
        </p:nvSpPr>
        <p:spPr>
          <a:xfrm>
            <a:off x="3340051" y="64926"/>
            <a:ext cx="2014669" cy="646331"/>
          </a:xfrm>
          <a:prstGeom prst="rect">
            <a:avLst/>
          </a:prstGeom>
          <a:noFill/>
        </p:spPr>
        <p:txBody>
          <a:bodyPr wrap="square" rtlCol="0">
            <a:spAutoFit/>
          </a:bodyPr>
          <a:lstStyle/>
          <a:p>
            <a:r>
              <a:rPr lang="en-US" b="1" dirty="0">
                <a:solidFill>
                  <a:schemeClr val="accent1"/>
                </a:solidFill>
              </a:rPr>
              <a:t>   Participating &amp;</a:t>
            </a:r>
          </a:p>
          <a:p>
            <a:r>
              <a:rPr lang="en-US" b="1" dirty="0">
                <a:solidFill>
                  <a:schemeClr val="accent1"/>
                </a:solidFill>
              </a:rPr>
              <a:t>       Contributing</a:t>
            </a:r>
            <a:endParaRPr lang="en-US" dirty="0">
              <a:solidFill>
                <a:schemeClr val="accent1"/>
              </a:solidFill>
            </a:endParaRPr>
          </a:p>
        </p:txBody>
      </p:sp>
      <p:sp>
        <p:nvSpPr>
          <p:cNvPr id="81" name="TextBox 80"/>
          <p:cNvSpPr txBox="1"/>
          <p:nvPr/>
        </p:nvSpPr>
        <p:spPr>
          <a:xfrm>
            <a:off x="6803206" y="660428"/>
            <a:ext cx="3132667" cy="400110"/>
          </a:xfrm>
          <a:prstGeom prst="rect">
            <a:avLst/>
          </a:prstGeom>
          <a:noFill/>
        </p:spPr>
        <p:txBody>
          <a:bodyPr wrap="square" rtlCol="0">
            <a:spAutoFit/>
          </a:bodyPr>
          <a:lstStyle/>
          <a:p>
            <a:pPr algn="ctr"/>
            <a:r>
              <a:rPr lang="en-US" sz="2000" b="1" dirty="0"/>
              <a:t>Formative Assessment</a:t>
            </a:r>
          </a:p>
        </p:txBody>
      </p:sp>
      <p:sp>
        <p:nvSpPr>
          <p:cNvPr id="83" name="TextBox 82"/>
          <p:cNvSpPr txBox="1"/>
          <p:nvPr/>
        </p:nvSpPr>
        <p:spPr>
          <a:xfrm>
            <a:off x="4443459" y="2589143"/>
            <a:ext cx="3132667" cy="707886"/>
          </a:xfrm>
          <a:prstGeom prst="rect">
            <a:avLst/>
          </a:prstGeom>
          <a:noFill/>
        </p:spPr>
        <p:txBody>
          <a:bodyPr wrap="square" rtlCol="0">
            <a:spAutoFit/>
          </a:bodyPr>
          <a:lstStyle/>
          <a:p>
            <a:pPr algn="ctr"/>
            <a:r>
              <a:rPr lang="en-US" sz="2000" b="1" dirty="0"/>
              <a:t>Content &amp; Curriculum Knowledge</a:t>
            </a:r>
          </a:p>
        </p:txBody>
      </p:sp>
      <p:sp>
        <p:nvSpPr>
          <p:cNvPr id="84" name="TextBox 83"/>
          <p:cNvSpPr txBox="1"/>
          <p:nvPr/>
        </p:nvSpPr>
        <p:spPr>
          <a:xfrm>
            <a:off x="2721443" y="3675676"/>
            <a:ext cx="2781891" cy="707886"/>
          </a:xfrm>
          <a:prstGeom prst="rect">
            <a:avLst/>
          </a:prstGeom>
          <a:noFill/>
        </p:spPr>
        <p:txBody>
          <a:bodyPr wrap="square" rtlCol="0">
            <a:spAutoFit/>
          </a:bodyPr>
          <a:lstStyle/>
          <a:p>
            <a:pPr algn="ctr"/>
            <a:r>
              <a:rPr lang="en-US" sz="2000" b="1" dirty="0"/>
              <a:t>Positive Classroom Management</a:t>
            </a:r>
          </a:p>
        </p:txBody>
      </p:sp>
      <p:sp>
        <p:nvSpPr>
          <p:cNvPr id="85" name="TextBox 84"/>
          <p:cNvSpPr txBox="1"/>
          <p:nvPr/>
        </p:nvSpPr>
        <p:spPr>
          <a:xfrm>
            <a:off x="7010400" y="3690204"/>
            <a:ext cx="2167466" cy="830997"/>
          </a:xfrm>
          <a:prstGeom prst="rect">
            <a:avLst/>
          </a:prstGeom>
          <a:noFill/>
        </p:spPr>
        <p:txBody>
          <a:bodyPr wrap="square" rtlCol="0">
            <a:spAutoFit/>
          </a:bodyPr>
          <a:lstStyle/>
          <a:p>
            <a:pPr algn="ctr"/>
            <a:r>
              <a:rPr lang="en-US" sz="2400" b="1" dirty="0"/>
              <a:t>Teaching Practice</a:t>
            </a:r>
          </a:p>
        </p:txBody>
      </p:sp>
      <p:sp>
        <p:nvSpPr>
          <p:cNvPr id="92" name="TextBox 91"/>
          <p:cNvSpPr txBox="1"/>
          <p:nvPr/>
        </p:nvSpPr>
        <p:spPr>
          <a:xfrm>
            <a:off x="1080351" y="1574801"/>
            <a:ext cx="1558661" cy="646331"/>
          </a:xfrm>
          <a:prstGeom prst="rect">
            <a:avLst/>
          </a:prstGeom>
          <a:noFill/>
        </p:spPr>
        <p:txBody>
          <a:bodyPr wrap="square" rtlCol="0">
            <a:spAutoFit/>
          </a:bodyPr>
          <a:lstStyle/>
          <a:p>
            <a:pPr algn="ctr"/>
            <a:r>
              <a:rPr lang="en-US" b="1" dirty="0">
                <a:solidFill>
                  <a:schemeClr val="accent1"/>
                </a:solidFill>
              </a:rPr>
              <a:t>Managing Self</a:t>
            </a:r>
            <a:endParaRPr lang="en-US" dirty="0">
              <a:solidFill>
                <a:schemeClr val="accent1"/>
              </a:solidFill>
            </a:endParaRPr>
          </a:p>
        </p:txBody>
      </p:sp>
    </p:spTree>
    <p:extLst>
      <p:ext uri="{BB962C8B-B14F-4D97-AF65-F5344CB8AC3E}">
        <p14:creationId xmlns:p14="http://schemas.microsoft.com/office/powerpoint/2010/main" val="24479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39" grpId="0"/>
      <p:bldP spid="81" grpId="0"/>
      <p:bldP spid="83" grpId="0"/>
      <p:bldP spid="84" grpId="0"/>
      <p:bldP spid="85"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3119DA-3091-4B86-881E-A793ACE771EF}"/>
              </a:ext>
            </a:extLst>
          </p:cNvPr>
          <p:cNvSpPr>
            <a:spLocks noGrp="1"/>
          </p:cNvSpPr>
          <p:nvPr>
            <p:ph type="body" idx="1"/>
          </p:nvPr>
        </p:nvSpPr>
        <p:spPr/>
        <p:txBody>
          <a:bodyPr/>
          <a:lstStyle/>
          <a:p>
            <a:r>
              <a:rPr lang="en-NZ" dirty="0"/>
              <a:t>Are..</a:t>
            </a:r>
          </a:p>
        </p:txBody>
      </p:sp>
      <p:sp>
        <p:nvSpPr>
          <p:cNvPr id="3" name="Content Placeholder 2">
            <a:extLst>
              <a:ext uri="{FF2B5EF4-FFF2-40B4-BE49-F238E27FC236}">
                <a16:creationId xmlns:a16="http://schemas.microsoft.com/office/drawing/2014/main" id="{E8A46FE2-DCFD-44E1-AE19-FAABE95168B5}"/>
              </a:ext>
            </a:extLst>
          </p:cNvPr>
          <p:cNvSpPr>
            <a:spLocks noGrp="1"/>
          </p:cNvSpPr>
          <p:nvPr>
            <p:ph sz="half" idx="2"/>
          </p:nvPr>
        </p:nvSpPr>
        <p:spPr>
          <a:xfrm>
            <a:off x="1583436" y="3143250"/>
            <a:ext cx="4270248" cy="3269124"/>
          </a:xfrm>
        </p:spPr>
        <p:txBody>
          <a:bodyPr>
            <a:normAutofit/>
          </a:bodyPr>
          <a:lstStyle/>
          <a:p>
            <a:pPr marL="0" indent="0">
              <a:buNone/>
            </a:pPr>
            <a:r>
              <a:rPr lang="en-NZ" sz="2200" dirty="0">
                <a:solidFill>
                  <a:schemeClr val="accent2"/>
                </a:solidFill>
              </a:rPr>
              <a:t>the main levers or key areas in which the system is placing its bets about how to achieve desired results </a:t>
            </a:r>
          </a:p>
          <a:p>
            <a:pPr marL="0" indent="0">
              <a:buNone/>
            </a:pPr>
            <a:endParaRPr lang="en-NZ" sz="2200" dirty="0">
              <a:solidFill>
                <a:schemeClr val="accent2"/>
              </a:solidFill>
            </a:endParaRPr>
          </a:p>
          <a:p>
            <a:pPr marL="0" indent="0">
              <a:buNone/>
            </a:pPr>
            <a:r>
              <a:rPr lang="en-NZ" sz="2200" dirty="0">
                <a:solidFill>
                  <a:schemeClr val="accent2"/>
                </a:solidFill>
              </a:rPr>
              <a:t>drivers of the system’s new work</a:t>
            </a:r>
            <a:endParaRPr lang="en-NZ" sz="2200" dirty="0"/>
          </a:p>
        </p:txBody>
      </p:sp>
      <p:sp>
        <p:nvSpPr>
          <p:cNvPr id="4" name="Content Placeholder 3">
            <a:extLst>
              <a:ext uri="{FF2B5EF4-FFF2-40B4-BE49-F238E27FC236}">
                <a16:creationId xmlns:a16="http://schemas.microsoft.com/office/drawing/2014/main" id="{14A317D0-DA3D-4EFD-891D-AEB9669660E1}"/>
              </a:ext>
            </a:extLst>
          </p:cNvPr>
          <p:cNvSpPr>
            <a:spLocks noGrp="1"/>
          </p:cNvSpPr>
          <p:nvPr>
            <p:ph sz="quarter" idx="4"/>
          </p:nvPr>
        </p:nvSpPr>
        <p:spPr>
          <a:xfrm>
            <a:off x="6338316" y="3017520"/>
            <a:ext cx="4253484" cy="3269125"/>
          </a:xfrm>
        </p:spPr>
        <p:txBody>
          <a:bodyPr>
            <a:normAutofit/>
          </a:bodyPr>
          <a:lstStyle/>
          <a:p>
            <a:pPr marL="0" indent="0">
              <a:lnSpc>
                <a:spcPct val="150000"/>
              </a:lnSpc>
              <a:buNone/>
            </a:pPr>
            <a:r>
              <a:rPr lang="en-NZ" sz="2200" dirty="0">
                <a:solidFill>
                  <a:schemeClr val="accent2"/>
                </a:solidFill>
              </a:rPr>
              <a:t>everything the system does</a:t>
            </a:r>
          </a:p>
          <a:p>
            <a:pPr marL="0" indent="0">
              <a:lnSpc>
                <a:spcPct val="150000"/>
              </a:lnSpc>
              <a:buNone/>
            </a:pPr>
            <a:r>
              <a:rPr lang="en-NZ" sz="2200" dirty="0">
                <a:solidFill>
                  <a:schemeClr val="accent2"/>
                </a:solidFill>
              </a:rPr>
              <a:t>everything everyone wants</a:t>
            </a:r>
          </a:p>
          <a:p>
            <a:pPr marL="0" indent="0">
              <a:lnSpc>
                <a:spcPct val="150000"/>
              </a:lnSpc>
              <a:buNone/>
            </a:pPr>
            <a:r>
              <a:rPr lang="en-NZ" sz="2200" dirty="0">
                <a:solidFill>
                  <a:schemeClr val="accent2"/>
                </a:solidFill>
              </a:rPr>
              <a:t>static</a:t>
            </a:r>
          </a:p>
          <a:p>
            <a:pPr marL="0" indent="0">
              <a:lnSpc>
                <a:spcPct val="150000"/>
              </a:lnSpc>
              <a:buNone/>
            </a:pPr>
            <a:r>
              <a:rPr lang="en-NZ" sz="2200" dirty="0">
                <a:solidFill>
                  <a:schemeClr val="accent2"/>
                </a:solidFill>
              </a:rPr>
              <a:t>collecting dust on a shelf</a:t>
            </a:r>
          </a:p>
          <a:p>
            <a:pPr marL="0" indent="0">
              <a:lnSpc>
                <a:spcPct val="150000"/>
              </a:lnSpc>
              <a:buNone/>
            </a:pPr>
            <a:r>
              <a:rPr lang="en-NZ" sz="2200" dirty="0">
                <a:solidFill>
                  <a:schemeClr val="accent2"/>
                </a:solidFill>
              </a:rPr>
              <a:t>impeded by “how”</a:t>
            </a:r>
          </a:p>
          <a:p>
            <a:pPr marL="0" indent="0">
              <a:buNone/>
            </a:pPr>
            <a:endParaRPr lang="en-NZ" dirty="0"/>
          </a:p>
        </p:txBody>
      </p:sp>
      <p:sp>
        <p:nvSpPr>
          <p:cNvPr id="5" name="Text Placeholder 4">
            <a:extLst>
              <a:ext uri="{FF2B5EF4-FFF2-40B4-BE49-F238E27FC236}">
                <a16:creationId xmlns:a16="http://schemas.microsoft.com/office/drawing/2014/main" id="{00206383-CE1B-4925-A0EC-B95CFBE692B9}"/>
              </a:ext>
            </a:extLst>
          </p:cNvPr>
          <p:cNvSpPr>
            <a:spLocks noGrp="1"/>
          </p:cNvSpPr>
          <p:nvPr>
            <p:ph type="body" sz="quarter" idx="13"/>
          </p:nvPr>
        </p:nvSpPr>
        <p:spPr/>
        <p:txBody>
          <a:bodyPr/>
          <a:lstStyle/>
          <a:p>
            <a:r>
              <a:rPr lang="en-NZ" dirty="0"/>
              <a:t>Are not…</a:t>
            </a:r>
          </a:p>
        </p:txBody>
      </p:sp>
      <p:sp>
        <p:nvSpPr>
          <p:cNvPr id="6" name="Title 5">
            <a:extLst>
              <a:ext uri="{FF2B5EF4-FFF2-40B4-BE49-F238E27FC236}">
                <a16:creationId xmlns:a16="http://schemas.microsoft.com/office/drawing/2014/main" id="{47010124-EEA6-417A-8E99-BD3AB09678ED}"/>
              </a:ext>
            </a:extLst>
          </p:cNvPr>
          <p:cNvSpPr>
            <a:spLocks noGrp="1"/>
          </p:cNvSpPr>
          <p:nvPr>
            <p:ph type="title"/>
          </p:nvPr>
        </p:nvSpPr>
        <p:spPr/>
        <p:txBody>
          <a:bodyPr/>
          <a:lstStyle/>
          <a:p>
            <a:r>
              <a:rPr lang="en-NZ" dirty="0"/>
              <a:t>Productive Strategic directions</a:t>
            </a:r>
          </a:p>
        </p:txBody>
      </p:sp>
    </p:spTree>
    <p:extLst>
      <p:ext uri="{BB962C8B-B14F-4D97-AF65-F5344CB8AC3E}">
        <p14:creationId xmlns:p14="http://schemas.microsoft.com/office/powerpoint/2010/main" val="18349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16669" y="1955077"/>
            <a:ext cx="7569199" cy="3293209"/>
          </a:xfrm>
          <a:prstGeom prst="rect">
            <a:avLst/>
          </a:prstGeom>
          <a:noFill/>
        </p:spPr>
        <p:txBody>
          <a:bodyPr wrap="square" rtlCol="0">
            <a:spAutoFit/>
          </a:bodyPr>
          <a:lstStyle/>
          <a:p>
            <a:r>
              <a:rPr lang="en-US" sz="3600" i="1" dirty="0">
                <a:solidFill>
                  <a:schemeClr val="accent2"/>
                </a:solidFill>
                <a:latin typeface="Arial Rounded MT Bold"/>
                <a:cs typeface="Arial Rounded MT Bold"/>
              </a:rPr>
              <a:t>“The problem in schools … is not getting people to work hard; it’s getting people to do the right work.”</a:t>
            </a:r>
          </a:p>
          <a:p>
            <a:endParaRPr lang="en-US" dirty="0">
              <a:solidFill>
                <a:schemeClr val="accent2"/>
              </a:solidFill>
              <a:latin typeface="Arial Rounded MT Bold"/>
              <a:cs typeface="Arial Rounded MT Bold"/>
            </a:endParaRPr>
          </a:p>
          <a:p>
            <a:r>
              <a:rPr lang="en-US" dirty="0">
                <a:solidFill>
                  <a:schemeClr val="accent2"/>
                </a:solidFill>
                <a:latin typeface="Arial Rounded MT Bold"/>
                <a:cs typeface="Arial Rounded MT Bold"/>
              </a:rPr>
              <a:t>Robert Marzano</a:t>
            </a:r>
          </a:p>
          <a:p>
            <a:endParaRPr lang="en-US" sz="2800" dirty="0">
              <a:solidFill>
                <a:schemeClr val="accent2"/>
              </a:solidFill>
              <a:latin typeface="Arial Rounded MT Bold"/>
              <a:cs typeface="Arial Rounded MT Bold"/>
            </a:endParaRPr>
          </a:p>
        </p:txBody>
      </p:sp>
      <p:pic>
        <p:nvPicPr>
          <p:cNvPr id="3" name="Picture 2"/>
          <p:cNvPicPr>
            <a:picLocks noChangeAspect="1"/>
          </p:cNvPicPr>
          <p:nvPr/>
        </p:nvPicPr>
        <p:blipFill>
          <a:blip r:embed="rId2"/>
          <a:stretch>
            <a:fillRect/>
          </a:stretch>
        </p:blipFill>
        <p:spPr>
          <a:xfrm>
            <a:off x="7332133" y="3985244"/>
            <a:ext cx="2353734" cy="2718655"/>
          </a:xfrm>
          <a:prstGeom prst="ellipse">
            <a:avLst/>
          </a:prstGeom>
          <a:ln>
            <a:noFill/>
          </a:ln>
          <a:effectLst>
            <a:softEdge rad="112500"/>
          </a:effectLst>
        </p:spPr>
      </p:pic>
    </p:spTree>
    <p:extLst>
      <p:ext uri="{BB962C8B-B14F-4D97-AF65-F5344CB8AC3E}">
        <p14:creationId xmlns:p14="http://schemas.microsoft.com/office/powerpoint/2010/main" val="27712614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4756"/>
            <a:ext cx="7886700" cy="1325563"/>
          </a:xfrm>
        </p:spPr>
        <p:txBody>
          <a:bodyPr/>
          <a:lstStyle/>
          <a:p>
            <a:r>
              <a:rPr lang="en-NZ" sz="2400" dirty="0"/>
              <a:t>The World’s Greatest Schools:</a:t>
            </a:r>
            <a:br>
              <a:rPr lang="en-NZ" sz="2400" dirty="0"/>
            </a:br>
            <a:r>
              <a:rPr lang="en-NZ" dirty="0"/>
              <a:t>What research has to say</a:t>
            </a:r>
          </a:p>
        </p:txBody>
      </p:sp>
      <p:sp>
        <p:nvSpPr>
          <p:cNvPr id="3" name="Content Placeholder 2"/>
          <p:cNvSpPr>
            <a:spLocks noGrp="1"/>
          </p:cNvSpPr>
          <p:nvPr>
            <p:ph idx="1"/>
          </p:nvPr>
        </p:nvSpPr>
        <p:spPr>
          <a:xfrm>
            <a:off x="624840" y="1682931"/>
            <a:ext cx="11140440" cy="5342709"/>
          </a:xfrm>
        </p:spPr>
        <p:txBody>
          <a:bodyPr>
            <a:normAutofit/>
          </a:bodyPr>
          <a:lstStyle/>
          <a:p>
            <a:pPr marL="0" indent="0">
              <a:buNone/>
            </a:pPr>
            <a:r>
              <a:rPr lang="en-NZ" sz="2000" b="1" dirty="0">
                <a:solidFill>
                  <a:schemeClr val="accent2"/>
                </a:solidFill>
              </a:rPr>
              <a:t>Teaching Practice</a:t>
            </a:r>
          </a:p>
          <a:p>
            <a:pPr lvl="0"/>
            <a:r>
              <a:rPr lang="en-NZ" sz="2000" dirty="0">
                <a:solidFill>
                  <a:schemeClr val="accent2"/>
                </a:solidFill>
              </a:rPr>
              <a:t>Michael Fullan: … teachers engage in frequent, continuous and increasingly concrete and precise talk about teaching practice. </a:t>
            </a:r>
          </a:p>
          <a:p>
            <a:r>
              <a:rPr lang="en-NZ" sz="2000" dirty="0">
                <a:solidFill>
                  <a:schemeClr val="accent2"/>
                </a:solidFill>
              </a:rPr>
              <a:t>The McKinsey &amp; Company’s Report:  the only way to improve outcomes is to improve instruction. </a:t>
            </a:r>
          </a:p>
          <a:p>
            <a:pPr marL="0" indent="0">
              <a:buNone/>
            </a:pPr>
            <a:r>
              <a:rPr lang="en-NZ" sz="2000" b="1" dirty="0">
                <a:solidFill>
                  <a:schemeClr val="accent2"/>
                </a:solidFill>
              </a:rPr>
              <a:t>Relationships</a:t>
            </a:r>
            <a:endParaRPr lang="en-NZ" sz="2000" dirty="0">
              <a:solidFill>
                <a:schemeClr val="accent2"/>
              </a:solidFill>
            </a:endParaRPr>
          </a:p>
          <a:p>
            <a:r>
              <a:rPr lang="en-NZ" sz="2000" dirty="0">
                <a:solidFill>
                  <a:schemeClr val="accent2"/>
                </a:solidFill>
              </a:rPr>
              <a:t>William </a:t>
            </a:r>
            <a:r>
              <a:rPr lang="en-NZ" sz="2000" dirty="0" err="1">
                <a:solidFill>
                  <a:schemeClr val="accent2"/>
                </a:solidFill>
              </a:rPr>
              <a:t>Glasser</a:t>
            </a:r>
            <a:r>
              <a:rPr lang="en-NZ" sz="2000" dirty="0">
                <a:solidFill>
                  <a:schemeClr val="accent2"/>
                </a:solidFill>
              </a:rPr>
              <a:t>: we can only be as good as our relationships allow us.</a:t>
            </a:r>
          </a:p>
          <a:p>
            <a:r>
              <a:rPr lang="en-NZ" sz="2000" dirty="0">
                <a:solidFill>
                  <a:schemeClr val="accent2"/>
                </a:solidFill>
              </a:rPr>
              <a:t>John Hattie: the relationship between teacher and student lies at the heart of good learning.</a:t>
            </a:r>
          </a:p>
          <a:p>
            <a:pPr marL="0" indent="0">
              <a:buNone/>
            </a:pPr>
            <a:endParaRPr lang="en-NZ" sz="1800" dirty="0">
              <a:solidFill>
                <a:schemeClr val="accent2"/>
              </a:solidFill>
            </a:endParaRPr>
          </a:p>
        </p:txBody>
      </p:sp>
    </p:spTree>
    <p:extLst>
      <p:ext uri="{BB962C8B-B14F-4D97-AF65-F5344CB8AC3E}">
        <p14:creationId xmlns:p14="http://schemas.microsoft.com/office/powerpoint/2010/main" val="26971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34BE3-6964-4D2C-A0D4-31F48FA9CA70}"/>
              </a:ext>
            </a:extLst>
          </p:cNvPr>
          <p:cNvSpPr>
            <a:spLocks noGrp="1"/>
          </p:cNvSpPr>
          <p:nvPr>
            <p:ph type="title"/>
          </p:nvPr>
        </p:nvSpPr>
        <p:spPr>
          <a:xfrm>
            <a:off x="2231136" y="467418"/>
            <a:ext cx="7729728" cy="1188720"/>
          </a:xfrm>
          <a:solidFill>
            <a:srgbClr val="FFFFFF"/>
          </a:solidFill>
        </p:spPr>
        <p:txBody>
          <a:bodyPr>
            <a:normAutofit/>
          </a:bodyPr>
          <a:lstStyle/>
          <a:p>
            <a:r>
              <a:rPr lang="en-NZ" sz="2800" b="1"/>
              <a:t>NBHS Leavers’ Data</a:t>
            </a:r>
            <a:br>
              <a:rPr lang="en-NZ" sz="2800"/>
            </a:br>
            <a:endParaRPr lang="en-NZ" sz="2800"/>
          </a:p>
        </p:txBody>
      </p:sp>
      <p:sp>
        <p:nvSpPr>
          <p:cNvPr id="3" name="Content Placeholder 2">
            <a:extLst>
              <a:ext uri="{FF2B5EF4-FFF2-40B4-BE49-F238E27FC236}">
                <a16:creationId xmlns:a16="http://schemas.microsoft.com/office/drawing/2014/main" id="{170B7AF3-0FD4-4C69-AECB-BCAB401DB633}"/>
              </a:ext>
            </a:extLst>
          </p:cNvPr>
          <p:cNvSpPr>
            <a:spLocks noGrp="1"/>
          </p:cNvSpPr>
          <p:nvPr>
            <p:ph idx="1"/>
          </p:nvPr>
        </p:nvSpPr>
        <p:spPr>
          <a:xfrm>
            <a:off x="1706061" y="1843590"/>
            <a:ext cx="8918395" cy="3766254"/>
          </a:xfrm>
        </p:spPr>
        <p:txBody>
          <a:bodyPr>
            <a:normAutofit/>
          </a:bodyPr>
          <a:lstStyle/>
          <a:p>
            <a:pPr marL="0" indent="0">
              <a:buNone/>
            </a:pPr>
            <a:endParaRPr lang="en-NZ" sz="1800" dirty="0">
              <a:solidFill>
                <a:srgbClr val="404040"/>
              </a:solidFill>
            </a:endParaRPr>
          </a:p>
          <a:p>
            <a:pPr lvl="0"/>
            <a:r>
              <a:rPr lang="en-NZ" sz="2400" dirty="0">
                <a:solidFill>
                  <a:srgbClr val="404040"/>
                </a:solidFill>
              </a:rPr>
              <a:t>Very good NCEA outcomes</a:t>
            </a:r>
          </a:p>
          <a:p>
            <a:pPr lvl="0"/>
            <a:r>
              <a:rPr lang="en-NZ" sz="2400" dirty="0">
                <a:solidFill>
                  <a:srgbClr val="404040"/>
                </a:solidFill>
              </a:rPr>
              <a:t>High retention: retention to age 17 is about 84%</a:t>
            </a:r>
          </a:p>
          <a:p>
            <a:pPr lvl="0"/>
            <a:r>
              <a:rPr lang="en-NZ" sz="2400" dirty="0">
                <a:solidFill>
                  <a:srgbClr val="404040"/>
                </a:solidFill>
              </a:rPr>
              <a:t>Low rates of exclusions/expulsions.</a:t>
            </a:r>
          </a:p>
          <a:p>
            <a:pPr lvl="0"/>
            <a:r>
              <a:rPr lang="en-NZ" sz="2400" dirty="0">
                <a:solidFill>
                  <a:srgbClr val="404040"/>
                </a:solidFill>
              </a:rPr>
              <a:t>Recent Maori retention higher than for other ethnicities.</a:t>
            </a:r>
          </a:p>
          <a:p>
            <a:pPr lvl="0"/>
            <a:r>
              <a:rPr lang="en-NZ" sz="2400" dirty="0">
                <a:solidFill>
                  <a:srgbClr val="404040"/>
                </a:solidFill>
              </a:rPr>
              <a:t>Steady increase in Maori students leaving with NCEA Levels 1, 2 &amp; 3</a:t>
            </a:r>
          </a:p>
          <a:p>
            <a:pPr lvl="0"/>
            <a:r>
              <a:rPr lang="en-NZ" sz="2400" dirty="0">
                <a:solidFill>
                  <a:srgbClr val="404040"/>
                </a:solidFill>
              </a:rPr>
              <a:t>High numbers of students enrol in tertiary education.</a:t>
            </a:r>
          </a:p>
          <a:p>
            <a:pPr marL="0" indent="0">
              <a:buNone/>
            </a:pPr>
            <a:endParaRPr lang="en-NZ" sz="1800" dirty="0">
              <a:solidFill>
                <a:srgbClr val="404040"/>
              </a:solidFill>
            </a:endParaRPr>
          </a:p>
        </p:txBody>
      </p:sp>
      <p:pic>
        <p:nvPicPr>
          <p:cNvPr id="7" name="Picture 2" descr="Image result for large tick icon">
            <a:extLst>
              <a:ext uri="{FF2B5EF4-FFF2-40B4-BE49-F238E27FC236}">
                <a16:creationId xmlns:a16="http://schemas.microsoft.com/office/drawing/2014/main" id="{4411764A-2CBF-419C-A7F3-499E71805292}"/>
              </a:ext>
            </a:extLst>
          </p:cNvPr>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7918885" y="933458"/>
            <a:ext cx="1863375" cy="144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9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8A0C-4057-4DCC-9EF2-7764D0296EC8}"/>
              </a:ext>
            </a:extLst>
          </p:cNvPr>
          <p:cNvSpPr>
            <a:spLocks noGrp="1"/>
          </p:cNvSpPr>
          <p:nvPr>
            <p:ph type="title"/>
          </p:nvPr>
        </p:nvSpPr>
        <p:spPr>
          <a:xfrm>
            <a:off x="726391" y="544284"/>
            <a:ext cx="6521605" cy="1776685"/>
          </a:xfrm>
        </p:spPr>
        <p:txBody>
          <a:bodyPr>
            <a:normAutofit/>
          </a:bodyPr>
          <a:lstStyle/>
          <a:p>
            <a:r>
              <a:rPr lang="en-NZ" alt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Percentage</a:t>
            </a:r>
            <a:r>
              <a:rPr lang="en-NZ" alt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Leavers Enrolled in University 2014-2018</a:t>
            </a:r>
            <a:br>
              <a:rPr lang="en-NZ" altLang="en-US" cap="none" dirty="0">
                <a:solidFill>
                  <a:srgbClr val="002060"/>
                </a:solidFill>
                <a:latin typeface="Arial" panose="020B0604020202020204" pitchFamily="34" charset="0"/>
              </a:rPr>
            </a:br>
            <a:endParaRPr lang="en-NZ" dirty="0"/>
          </a:p>
        </p:txBody>
      </p:sp>
      <p:graphicFrame>
        <p:nvGraphicFramePr>
          <p:cNvPr id="4" name="Content Placeholder 3">
            <a:extLst>
              <a:ext uri="{FF2B5EF4-FFF2-40B4-BE49-F238E27FC236}">
                <a16:creationId xmlns:a16="http://schemas.microsoft.com/office/drawing/2014/main" id="{65B15D42-F472-4B31-97AA-B5D2D56DE27B}"/>
              </a:ext>
            </a:extLst>
          </p:cNvPr>
          <p:cNvGraphicFramePr>
            <a:graphicFrameLocks noGrp="1"/>
          </p:cNvGraphicFramePr>
          <p:nvPr>
            <p:ph idx="1"/>
            <p:extLst>
              <p:ext uri="{D42A27DB-BD31-4B8C-83A1-F6EECF244321}">
                <p14:modId xmlns:p14="http://schemas.microsoft.com/office/powerpoint/2010/main" val="4096474787"/>
              </p:ext>
            </p:extLst>
          </p:nvPr>
        </p:nvGraphicFramePr>
        <p:xfrm>
          <a:off x="797748" y="2758021"/>
          <a:ext cx="11037120" cy="2791560"/>
        </p:xfrm>
        <a:graphic>
          <a:graphicData uri="http://schemas.openxmlformats.org/drawingml/2006/table">
            <a:tbl>
              <a:tblPr firstRow="1" firstCol="1" bandRow="1">
                <a:tableStyleId>{306799F8-075E-4A3A-A7F6-7FBC6576F1A4}</a:tableStyleId>
              </a:tblPr>
              <a:tblGrid>
                <a:gridCol w="1838542">
                  <a:extLst>
                    <a:ext uri="{9D8B030D-6E8A-4147-A177-3AD203B41FA5}">
                      <a16:colId xmlns:a16="http://schemas.microsoft.com/office/drawing/2014/main" val="2339648275"/>
                    </a:ext>
                  </a:extLst>
                </a:gridCol>
                <a:gridCol w="1838542">
                  <a:extLst>
                    <a:ext uri="{9D8B030D-6E8A-4147-A177-3AD203B41FA5}">
                      <a16:colId xmlns:a16="http://schemas.microsoft.com/office/drawing/2014/main" val="235808843"/>
                    </a:ext>
                  </a:extLst>
                </a:gridCol>
                <a:gridCol w="1840009">
                  <a:extLst>
                    <a:ext uri="{9D8B030D-6E8A-4147-A177-3AD203B41FA5}">
                      <a16:colId xmlns:a16="http://schemas.microsoft.com/office/drawing/2014/main" val="2199290746"/>
                    </a:ext>
                  </a:extLst>
                </a:gridCol>
                <a:gridCol w="1840009">
                  <a:extLst>
                    <a:ext uri="{9D8B030D-6E8A-4147-A177-3AD203B41FA5}">
                      <a16:colId xmlns:a16="http://schemas.microsoft.com/office/drawing/2014/main" val="1169669755"/>
                    </a:ext>
                  </a:extLst>
                </a:gridCol>
                <a:gridCol w="1840009">
                  <a:extLst>
                    <a:ext uri="{9D8B030D-6E8A-4147-A177-3AD203B41FA5}">
                      <a16:colId xmlns:a16="http://schemas.microsoft.com/office/drawing/2014/main" val="4286515068"/>
                    </a:ext>
                  </a:extLst>
                </a:gridCol>
                <a:gridCol w="1840009">
                  <a:extLst>
                    <a:ext uri="{9D8B030D-6E8A-4147-A177-3AD203B41FA5}">
                      <a16:colId xmlns:a16="http://schemas.microsoft.com/office/drawing/2014/main" val="3587214849"/>
                    </a:ext>
                  </a:extLst>
                </a:gridCol>
              </a:tblGrid>
              <a:tr h="810690">
                <a:tc>
                  <a:txBody>
                    <a:bodyPr/>
                    <a:lstStyle/>
                    <a:p>
                      <a:pPr>
                        <a:lnSpc>
                          <a:spcPct val="107000"/>
                        </a:lnSpc>
                        <a:spcAft>
                          <a:spcPts val="0"/>
                        </a:spcAft>
                      </a:pPr>
                      <a:r>
                        <a:rPr lang="en-NZ" sz="2500">
                          <a:effectLst/>
                        </a:rPr>
                        <a:t>Final Year of School</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2015</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2016</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2017</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2018</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2019</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2117906556"/>
                  </a:ext>
                </a:extLst>
              </a:tr>
              <a:tr h="396174">
                <a:tc>
                  <a:txBody>
                    <a:bodyPr/>
                    <a:lstStyle/>
                    <a:p>
                      <a:pPr>
                        <a:lnSpc>
                          <a:spcPct val="107000"/>
                        </a:lnSpc>
                        <a:spcAft>
                          <a:spcPts val="0"/>
                        </a:spcAft>
                      </a:pPr>
                      <a:r>
                        <a:rPr lang="en-NZ" sz="2500">
                          <a:effectLst/>
                        </a:rPr>
                        <a:t>2014</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28</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27</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26</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 </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 </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173314048"/>
                  </a:ext>
                </a:extLst>
              </a:tr>
              <a:tr h="396174">
                <a:tc>
                  <a:txBody>
                    <a:bodyPr/>
                    <a:lstStyle/>
                    <a:p>
                      <a:pPr>
                        <a:lnSpc>
                          <a:spcPct val="107000"/>
                        </a:lnSpc>
                        <a:spcAft>
                          <a:spcPts val="0"/>
                        </a:spcAft>
                      </a:pPr>
                      <a:r>
                        <a:rPr lang="en-NZ" sz="2500">
                          <a:effectLst/>
                        </a:rPr>
                        <a:t>2015</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30</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32</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28</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 </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927894929"/>
                  </a:ext>
                </a:extLst>
              </a:tr>
              <a:tr h="396174">
                <a:tc>
                  <a:txBody>
                    <a:bodyPr/>
                    <a:lstStyle/>
                    <a:p>
                      <a:pPr>
                        <a:lnSpc>
                          <a:spcPct val="107000"/>
                        </a:lnSpc>
                        <a:spcAft>
                          <a:spcPts val="0"/>
                        </a:spcAft>
                      </a:pPr>
                      <a:r>
                        <a:rPr lang="en-NZ" sz="2500">
                          <a:effectLst/>
                        </a:rPr>
                        <a:t>2016</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 </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24</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23</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23</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2737882572"/>
                  </a:ext>
                </a:extLst>
              </a:tr>
              <a:tr h="396174">
                <a:tc>
                  <a:txBody>
                    <a:bodyPr/>
                    <a:lstStyle/>
                    <a:p>
                      <a:pPr>
                        <a:lnSpc>
                          <a:spcPct val="107000"/>
                        </a:lnSpc>
                        <a:spcAft>
                          <a:spcPts val="0"/>
                        </a:spcAft>
                      </a:pPr>
                      <a:r>
                        <a:rPr lang="en-NZ" sz="2500">
                          <a:effectLst/>
                        </a:rPr>
                        <a:t>2017</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 </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a:effectLst/>
                        </a:rPr>
                        <a:t>23</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24</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2023902924"/>
                  </a:ext>
                </a:extLst>
              </a:tr>
              <a:tr h="396174">
                <a:tc>
                  <a:txBody>
                    <a:bodyPr/>
                    <a:lstStyle/>
                    <a:p>
                      <a:pPr>
                        <a:lnSpc>
                          <a:spcPct val="107000"/>
                        </a:lnSpc>
                        <a:spcAft>
                          <a:spcPts val="0"/>
                        </a:spcAft>
                      </a:pPr>
                      <a:r>
                        <a:rPr lang="en-NZ" sz="2500">
                          <a:effectLst/>
                        </a:rPr>
                        <a:t>2018</a:t>
                      </a:r>
                      <a:endParaRPr lang="en-NZ" sz="25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 </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tc>
                  <a:txBody>
                    <a:bodyPr/>
                    <a:lstStyle/>
                    <a:p>
                      <a:pPr algn="ctr">
                        <a:lnSpc>
                          <a:spcPct val="107000"/>
                        </a:lnSpc>
                        <a:spcAft>
                          <a:spcPts val="0"/>
                        </a:spcAft>
                      </a:pPr>
                      <a:r>
                        <a:rPr lang="en-NZ" sz="2500" dirty="0">
                          <a:effectLst/>
                        </a:rPr>
                        <a:t>30</a:t>
                      </a:r>
                      <a:endParaRPr lang="en-NZ" sz="2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469" marR="158469" marT="0" marB="0"/>
                </a:tc>
                <a:extLst>
                  <a:ext uri="{0D108BD9-81ED-4DB2-BD59-A6C34878D82A}">
                    <a16:rowId xmlns:a16="http://schemas.microsoft.com/office/drawing/2014/main" val="2287511636"/>
                  </a:ext>
                </a:extLst>
              </a:tr>
            </a:tbl>
          </a:graphicData>
        </a:graphic>
      </p:graphicFrame>
      <p:sp>
        <p:nvSpPr>
          <p:cNvPr id="6" name="TextBox 5">
            <a:extLst>
              <a:ext uri="{FF2B5EF4-FFF2-40B4-BE49-F238E27FC236}">
                <a16:creationId xmlns:a16="http://schemas.microsoft.com/office/drawing/2014/main" id="{3ED26DDA-F04F-4C1D-A319-271F30D930E0}"/>
              </a:ext>
            </a:extLst>
          </p:cNvPr>
          <p:cNvSpPr txBox="1"/>
          <p:nvPr/>
        </p:nvSpPr>
        <p:spPr>
          <a:xfrm>
            <a:off x="8132462" y="733924"/>
            <a:ext cx="3631049" cy="1569660"/>
          </a:xfrm>
          <a:prstGeom prst="rect">
            <a:avLst/>
          </a:prstGeom>
          <a:noFill/>
        </p:spPr>
        <p:txBody>
          <a:bodyPr wrap="square" rtlCol="0">
            <a:spAutoFit/>
          </a:bodyPr>
          <a:lstStyle/>
          <a:p>
            <a:pPr lvl="0" algn="r" eaLnBrk="0" fontAlgn="base" hangingPunct="0">
              <a:spcBef>
                <a:spcPct val="0"/>
              </a:spcBef>
              <a:spcAft>
                <a:spcPct val="0"/>
              </a:spcAft>
            </a:pPr>
            <a:r>
              <a:rPr lang="en-NZ" altLang="en-US"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80%+ with UE go to university </a:t>
            </a:r>
            <a:endParaRPr kumimoji="0" lang="en-NZ" altLang="en-US" sz="2400" b="0" i="0" u="none" strike="noStrike" cap="none" normalizeH="0" baseline="0" dirty="0">
              <a:ln>
                <a:noFill/>
              </a:ln>
              <a:solidFill>
                <a:schemeClr val="accent2"/>
              </a:solidFill>
              <a:effectLst/>
            </a:endParaRPr>
          </a:p>
          <a:p>
            <a:pPr lvl="0" algn="r" eaLnBrk="0" fontAlgn="base" hangingPunct="0">
              <a:spcBef>
                <a:spcPct val="0"/>
              </a:spcBef>
              <a:spcAft>
                <a:spcPct val="0"/>
              </a:spcAft>
            </a:pPr>
            <a:r>
              <a:rPr lang="en-NZ" altLang="en-US"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Strong retention exists at universities for all students.</a:t>
            </a:r>
            <a:endParaRPr kumimoji="0" lang="en-NZ" altLang="en-US" sz="2400" b="0" i="0" u="none" strike="noStrike" cap="none" normalizeH="0" baseline="0" dirty="0">
              <a:ln>
                <a:noFill/>
              </a:ln>
              <a:solidFill>
                <a:schemeClr val="accent2"/>
              </a:solidFill>
              <a:effectLst/>
            </a:endParaRPr>
          </a:p>
        </p:txBody>
      </p:sp>
      <p:pic>
        <p:nvPicPr>
          <p:cNvPr id="5122" name="Picture 2" descr="Image result for large tick icon">
            <a:extLst>
              <a:ext uri="{FF2B5EF4-FFF2-40B4-BE49-F238E27FC236}">
                <a16:creationId xmlns:a16="http://schemas.microsoft.com/office/drawing/2014/main" id="{9AF5F95C-0E24-44FC-8567-550018D4155A}"/>
              </a:ext>
            </a:extLst>
          </p:cNvPr>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6316308" y="1189545"/>
            <a:ext cx="1863375" cy="144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apier boys high school">
            <a:extLst>
              <a:ext uri="{FF2B5EF4-FFF2-40B4-BE49-F238E27FC236}">
                <a16:creationId xmlns:a16="http://schemas.microsoft.com/office/drawing/2014/main" id="{D5D1861B-67F3-40EA-932D-AC6F816A3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9886" y="5603328"/>
            <a:ext cx="1132114" cy="121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38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34E05-2E49-4687-814F-C5DE6D3BA66B}"/>
              </a:ext>
            </a:extLst>
          </p:cNvPr>
          <p:cNvSpPr>
            <a:spLocks noGrp="1"/>
          </p:cNvSpPr>
          <p:nvPr>
            <p:ph type="title"/>
          </p:nvPr>
        </p:nvSpPr>
        <p:spPr>
          <a:xfrm>
            <a:off x="2231136" y="467418"/>
            <a:ext cx="7729728" cy="1188720"/>
          </a:xfrm>
          <a:solidFill>
            <a:srgbClr val="FFFFFF"/>
          </a:solidFill>
        </p:spPr>
        <p:txBody>
          <a:bodyPr>
            <a:normAutofit/>
          </a:bodyPr>
          <a:lstStyle/>
          <a:p>
            <a:r>
              <a:rPr lang="en-NZ" sz="2800" b="1"/>
              <a:t>NBHS Leavers’ Data</a:t>
            </a:r>
            <a:endParaRPr lang="en-NZ" sz="2800"/>
          </a:p>
        </p:txBody>
      </p:sp>
      <p:sp>
        <p:nvSpPr>
          <p:cNvPr id="3" name="Content Placeholder 2">
            <a:extLst>
              <a:ext uri="{FF2B5EF4-FFF2-40B4-BE49-F238E27FC236}">
                <a16:creationId xmlns:a16="http://schemas.microsoft.com/office/drawing/2014/main" id="{0FF83C2C-0361-47E6-B28C-0EC49A7B4E96}"/>
              </a:ext>
            </a:extLst>
          </p:cNvPr>
          <p:cNvSpPr>
            <a:spLocks noGrp="1"/>
          </p:cNvSpPr>
          <p:nvPr>
            <p:ph idx="1"/>
          </p:nvPr>
        </p:nvSpPr>
        <p:spPr>
          <a:xfrm>
            <a:off x="1706062" y="1988457"/>
            <a:ext cx="8779512" cy="3182061"/>
          </a:xfrm>
        </p:spPr>
        <p:txBody>
          <a:bodyPr>
            <a:normAutofit fontScale="92500" lnSpcReduction="10000"/>
          </a:bodyPr>
          <a:lstStyle/>
          <a:p>
            <a:r>
              <a:rPr lang="en-NZ" sz="2600" b="1" dirty="0">
                <a:solidFill>
                  <a:srgbClr val="404040"/>
                </a:solidFill>
              </a:rPr>
              <a:t>Flatlined Outcomes</a:t>
            </a:r>
            <a:r>
              <a:rPr lang="en-NZ" sz="2600" dirty="0">
                <a:solidFill>
                  <a:srgbClr val="404040"/>
                </a:solidFill>
              </a:rPr>
              <a:t>: NCEA &amp; UE outcomes for school leavers have flat-lined.</a:t>
            </a:r>
          </a:p>
          <a:p>
            <a:pPr marL="0" indent="0">
              <a:buNone/>
            </a:pPr>
            <a:endParaRPr lang="en-NZ" sz="2600" dirty="0">
              <a:solidFill>
                <a:srgbClr val="404040"/>
              </a:solidFill>
            </a:endParaRPr>
          </a:p>
          <a:p>
            <a:pPr lvl="0"/>
            <a:r>
              <a:rPr lang="en-NZ" sz="2600" b="1" dirty="0">
                <a:solidFill>
                  <a:srgbClr val="404040"/>
                </a:solidFill>
              </a:rPr>
              <a:t>Potential NEETs</a:t>
            </a:r>
            <a:r>
              <a:rPr lang="en-NZ" sz="2600" dirty="0">
                <a:solidFill>
                  <a:srgbClr val="404040"/>
                </a:solidFill>
              </a:rPr>
              <a:t>:</a:t>
            </a:r>
          </a:p>
          <a:p>
            <a:pPr lvl="1"/>
            <a:r>
              <a:rPr lang="en-NZ" sz="2600" dirty="0">
                <a:solidFill>
                  <a:srgbClr val="404040"/>
                </a:solidFill>
              </a:rPr>
              <a:t>About 8% of leavers do not have NCEA Level 1</a:t>
            </a:r>
          </a:p>
          <a:p>
            <a:pPr lvl="1"/>
            <a:r>
              <a:rPr lang="en-NZ" sz="2600" dirty="0">
                <a:solidFill>
                  <a:srgbClr val="404040"/>
                </a:solidFill>
              </a:rPr>
              <a:t>About 18% of leavers do not have NCEA Level 2.</a:t>
            </a:r>
          </a:p>
          <a:p>
            <a:pPr lvl="1"/>
            <a:r>
              <a:rPr lang="en-NZ" sz="2600" dirty="0">
                <a:solidFill>
                  <a:srgbClr val="404040"/>
                </a:solidFill>
              </a:rPr>
              <a:t>About 40-50 students p.a. do not enrol in tertiary </a:t>
            </a:r>
          </a:p>
          <a:p>
            <a:pPr marL="457200" lvl="1" indent="0">
              <a:buNone/>
            </a:pPr>
            <a:endParaRPr lang="en-NZ" sz="2600" dirty="0">
              <a:solidFill>
                <a:srgbClr val="404040"/>
              </a:solidFill>
            </a:endParaRPr>
          </a:p>
          <a:p>
            <a:pPr marL="0" indent="0">
              <a:buNone/>
            </a:pPr>
            <a:endParaRPr lang="en-NZ" dirty="0">
              <a:solidFill>
                <a:srgbClr val="404040"/>
              </a:solidFill>
            </a:endParaRPr>
          </a:p>
        </p:txBody>
      </p:sp>
    </p:spTree>
    <p:extLst>
      <p:ext uri="{BB962C8B-B14F-4D97-AF65-F5344CB8AC3E}">
        <p14:creationId xmlns:p14="http://schemas.microsoft.com/office/powerpoint/2010/main" val="19360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E605-1E73-40A8-B1E2-099318CDC98D}"/>
              </a:ext>
            </a:extLst>
          </p:cNvPr>
          <p:cNvSpPr>
            <a:spLocks noGrp="1"/>
          </p:cNvSpPr>
          <p:nvPr>
            <p:ph type="title"/>
          </p:nvPr>
        </p:nvSpPr>
        <p:spPr>
          <a:xfrm>
            <a:off x="1472852" y="507492"/>
            <a:ext cx="9466493" cy="1188720"/>
          </a:xfrm>
        </p:spPr>
        <p:txBody>
          <a:bodyPr>
            <a:normAutofit fontScale="90000"/>
          </a:bodyPr>
          <a:lstStyle/>
          <a:p>
            <a:r>
              <a:rPr lang="en-NZ" b="1" dirty="0"/>
              <a:t>Maori</a:t>
            </a:r>
            <a:r>
              <a:rPr lang="en-NZ" dirty="0"/>
              <a:t> (and Pacific students) are behind other ethnicities in their leaving qualifications</a:t>
            </a:r>
          </a:p>
        </p:txBody>
      </p:sp>
      <p:graphicFrame>
        <p:nvGraphicFramePr>
          <p:cNvPr id="4" name="Content Placeholder 3">
            <a:extLst>
              <a:ext uri="{FF2B5EF4-FFF2-40B4-BE49-F238E27FC236}">
                <a16:creationId xmlns:a16="http://schemas.microsoft.com/office/drawing/2014/main" id="{620F51A6-7F10-47F5-AB78-EE5BCABCC659}"/>
              </a:ext>
            </a:extLst>
          </p:cNvPr>
          <p:cNvGraphicFramePr>
            <a:graphicFrameLocks noGrp="1"/>
          </p:cNvGraphicFramePr>
          <p:nvPr>
            <p:ph idx="1"/>
          </p:nvPr>
        </p:nvGraphicFramePr>
        <p:xfrm>
          <a:off x="1806497" y="1918964"/>
          <a:ext cx="8811140" cy="3731046"/>
        </p:xfrm>
        <a:graphic>
          <a:graphicData uri="http://schemas.openxmlformats.org/drawingml/2006/table">
            <a:tbl>
              <a:tblPr firstRow="1" firstCol="1" bandRow="1">
                <a:tableStyleId>{7DF18680-E054-41AD-8BC1-D1AEF772440D}</a:tableStyleId>
              </a:tblPr>
              <a:tblGrid>
                <a:gridCol w="1399681">
                  <a:extLst>
                    <a:ext uri="{9D8B030D-6E8A-4147-A177-3AD203B41FA5}">
                      <a16:colId xmlns:a16="http://schemas.microsoft.com/office/drawing/2014/main" val="407796391"/>
                    </a:ext>
                  </a:extLst>
                </a:gridCol>
                <a:gridCol w="918847">
                  <a:extLst>
                    <a:ext uri="{9D8B030D-6E8A-4147-A177-3AD203B41FA5}">
                      <a16:colId xmlns:a16="http://schemas.microsoft.com/office/drawing/2014/main" val="4147319585"/>
                    </a:ext>
                  </a:extLst>
                </a:gridCol>
                <a:gridCol w="918847">
                  <a:extLst>
                    <a:ext uri="{9D8B030D-6E8A-4147-A177-3AD203B41FA5}">
                      <a16:colId xmlns:a16="http://schemas.microsoft.com/office/drawing/2014/main" val="4224516134"/>
                    </a:ext>
                  </a:extLst>
                </a:gridCol>
                <a:gridCol w="918847">
                  <a:extLst>
                    <a:ext uri="{9D8B030D-6E8A-4147-A177-3AD203B41FA5}">
                      <a16:colId xmlns:a16="http://schemas.microsoft.com/office/drawing/2014/main" val="2310485633"/>
                    </a:ext>
                  </a:extLst>
                </a:gridCol>
                <a:gridCol w="918847">
                  <a:extLst>
                    <a:ext uri="{9D8B030D-6E8A-4147-A177-3AD203B41FA5}">
                      <a16:colId xmlns:a16="http://schemas.microsoft.com/office/drawing/2014/main" val="4174839867"/>
                    </a:ext>
                  </a:extLst>
                </a:gridCol>
                <a:gridCol w="918847">
                  <a:extLst>
                    <a:ext uri="{9D8B030D-6E8A-4147-A177-3AD203B41FA5}">
                      <a16:colId xmlns:a16="http://schemas.microsoft.com/office/drawing/2014/main" val="2904668731"/>
                    </a:ext>
                  </a:extLst>
                </a:gridCol>
                <a:gridCol w="979530">
                  <a:extLst>
                    <a:ext uri="{9D8B030D-6E8A-4147-A177-3AD203B41FA5}">
                      <a16:colId xmlns:a16="http://schemas.microsoft.com/office/drawing/2014/main" val="2538102958"/>
                    </a:ext>
                  </a:extLst>
                </a:gridCol>
                <a:gridCol w="918847">
                  <a:extLst>
                    <a:ext uri="{9D8B030D-6E8A-4147-A177-3AD203B41FA5}">
                      <a16:colId xmlns:a16="http://schemas.microsoft.com/office/drawing/2014/main" val="1766343637"/>
                    </a:ext>
                  </a:extLst>
                </a:gridCol>
                <a:gridCol w="918847">
                  <a:extLst>
                    <a:ext uri="{9D8B030D-6E8A-4147-A177-3AD203B41FA5}">
                      <a16:colId xmlns:a16="http://schemas.microsoft.com/office/drawing/2014/main" val="3199174768"/>
                    </a:ext>
                  </a:extLst>
                </a:gridCol>
              </a:tblGrid>
              <a:tr h="627095">
                <a:tc>
                  <a:txBody>
                    <a:bodyPr/>
                    <a:lstStyle/>
                    <a:p>
                      <a:pPr algn="ctr">
                        <a:lnSpc>
                          <a:spcPct val="107000"/>
                        </a:lnSpc>
                        <a:spcAft>
                          <a:spcPts val="0"/>
                        </a:spcAft>
                      </a:pPr>
                      <a:r>
                        <a:rPr lang="en-NZ" sz="2600">
                          <a:solidFill>
                            <a:schemeClr val="accent5">
                              <a:lumMod val="60000"/>
                              <a:lumOff val="40000"/>
                            </a:schemeClr>
                          </a:solidFill>
                          <a:effectLst/>
                        </a:rPr>
                        <a:t> </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gridSpan="4">
                  <a:txBody>
                    <a:bodyPr/>
                    <a:lstStyle/>
                    <a:p>
                      <a:pPr algn="ctr">
                        <a:lnSpc>
                          <a:spcPct val="107000"/>
                        </a:lnSpc>
                        <a:spcAft>
                          <a:spcPts val="0"/>
                        </a:spcAft>
                      </a:pPr>
                      <a:r>
                        <a:rPr lang="en-NZ" sz="2600">
                          <a:solidFill>
                            <a:schemeClr val="accent5">
                              <a:lumMod val="60000"/>
                              <a:lumOff val="40000"/>
                            </a:schemeClr>
                          </a:solidFill>
                          <a:effectLst/>
                        </a:rPr>
                        <a:t>2014 Percentages</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9110" marR="99110" marT="49555" marB="49555"/>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algn="ctr">
                        <a:lnSpc>
                          <a:spcPct val="107000"/>
                        </a:lnSpc>
                        <a:spcAft>
                          <a:spcPts val="0"/>
                        </a:spcAft>
                      </a:pPr>
                      <a:r>
                        <a:rPr lang="en-NZ" sz="2600">
                          <a:solidFill>
                            <a:schemeClr val="accent5">
                              <a:lumMod val="60000"/>
                              <a:lumOff val="40000"/>
                            </a:schemeClr>
                          </a:solidFill>
                          <a:effectLst/>
                        </a:rPr>
                        <a:t>2018 Percentages</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9110" marR="99110" marT="49555" marB="49555"/>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618267645"/>
                  </a:ext>
                </a:extLst>
              </a:tr>
              <a:tr h="594904">
                <a:tc>
                  <a:txBody>
                    <a:bodyPr/>
                    <a:lstStyle/>
                    <a:p>
                      <a:pPr algn="ctr">
                        <a:lnSpc>
                          <a:spcPct val="107000"/>
                        </a:lnSpc>
                        <a:spcAft>
                          <a:spcPts val="0"/>
                        </a:spcAft>
                      </a:pPr>
                      <a:r>
                        <a:rPr lang="en-NZ" sz="2600">
                          <a:solidFill>
                            <a:schemeClr val="accent5">
                              <a:lumMod val="60000"/>
                              <a:lumOff val="40000"/>
                            </a:schemeClr>
                          </a:solidFill>
                          <a:effectLst/>
                        </a:rPr>
                        <a:t> </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L2</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L3</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UE</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L2</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L3</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gn="ctr">
                        <a:lnSpc>
                          <a:spcPct val="107000"/>
                        </a:lnSpc>
                        <a:spcAft>
                          <a:spcPts val="0"/>
                        </a:spcAft>
                      </a:pPr>
                      <a:r>
                        <a:rPr lang="en-NZ" sz="2600">
                          <a:solidFill>
                            <a:schemeClr val="accent5">
                              <a:lumMod val="60000"/>
                              <a:lumOff val="40000"/>
                            </a:schemeClr>
                          </a:solidFill>
                          <a:effectLst/>
                        </a:rPr>
                        <a:t>UE</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extLst>
                  <a:ext uri="{0D108BD9-81ED-4DB2-BD59-A6C34878D82A}">
                    <a16:rowId xmlns:a16="http://schemas.microsoft.com/office/drawing/2014/main" val="3826858101"/>
                  </a:ext>
                </a:extLst>
              </a:tr>
              <a:tr h="836349">
                <a:tc>
                  <a:txBody>
                    <a:bodyPr/>
                    <a:lstStyle/>
                    <a:p>
                      <a:pPr>
                        <a:lnSpc>
                          <a:spcPct val="107000"/>
                        </a:lnSpc>
                        <a:spcAft>
                          <a:spcPts val="0"/>
                        </a:spcAft>
                      </a:pPr>
                      <a:r>
                        <a:rPr lang="en-NZ" sz="2600">
                          <a:solidFill>
                            <a:schemeClr val="accent5">
                              <a:lumMod val="60000"/>
                              <a:lumOff val="40000"/>
                            </a:schemeClr>
                          </a:solidFill>
                          <a:effectLst/>
                        </a:rPr>
                        <a:t>Maori</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78.7</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61.7</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21.3</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21.3</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83.3</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70.5</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30.8</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21.8</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extLst>
                  <a:ext uri="{0D108BD9-81ED-4DB2-BD59-A6C34878D82A}">
                    <a16:rowId xmlns:a16="http://schemas.microsoft.com/office/drawing/2014/main" val="10963225"/>
                  </a:ext>
                </a:extLst>
              </a:tr>
              <a:tr h="836349">
                <a:tc>
                  <a:txBody>
                    <a:bodyPr/>
                    <a:lstStyle/>
                    <a:p>
                      <a:pPr>
                        <a:lnSpc>
                          <a:spcPct val="107000"/>
                        </a:lnSpc>
                        <a:spcAft>
                          <a:spcPts val="0"/>
                        </a:spcAft>
                      </a:pPr>
                      <a:r>
                        <a:rPr lang="en-NZ" sz="2600">
                          <a:solidFill>
                            <a:schemeClr val="accent5">
                              <a:lumMod val="60000"/>
                              <a:lumOff val="40000"/>
                            </a:schemeClr>
                          </a:solidFill>
                          <a:effectLst/>
                        </a:rPr>
                        <a:t>All</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92.1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82.5</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43.4</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36.4</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91.3</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81.1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46.5</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38.6</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extLst>
                  <a:ext uri="{0D108BD9-81ED-4DB2-BD59-A6C34878D82A}">
                    <a16:rowId xmlns:a16="http://schemas.microsoft.com/office/drawing/2014/main" val="3177506094"/>
                  </a:ext>
                </a:extLst>
              </a:tr>
              <a:tr h="836349">
                <a:tc>
                  <a:txBody>
                    <a:bodyPr/>
                    <a:lstStyle/>
                    <a:p>
                      <a:pPr>
                        <a:lnSpc>
                          <a:spcPct val="107000"/>
                        </a:lnSpc>
                        <a:spcAft>
                          <a:spcPts val="0"/>
                        </a:spcAft>
                      </a:pPr>
                      <a:r>
                        <a:rPr lang="en-NZ" sz="2600">
                          <a:solidFill>
                            <a:schemeClr val="accent5">
                              <a:lumMod val="60000"/>
                              <a:lumOff val="40000"/>
                            </a:schemeClr>
                          </a:solidFill>
                          <a:effectLst/>
                        </a:rPr>
                        <a:t>Gap</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13.4</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20.8</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22.1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15.1</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8</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a:solidFill>
                            <a:schemeClr val="accent5">
                              <a:lumMod val="60000"/>
                              <a:lumOff val="40000"/>
                            </a:schemeClr>
                          </a:solidFill>
                          <a:effectLst/>
                        </a:rPr>
                        <a:t>10.6</a:t>
                      </a:r>
                      <a:endParaRPr lang="en-NZ" sz="260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15.7</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tc>
                  <a:txBody>
                    <a:bodyPr/>
                    <a:lstStyle/>
                    <a:p>
                      <a:pPr>
                        <a:lnSpc>
                          <a:spcPct val="107000"/>
                        </a:lnSpc>
                        <a:spcAft>
                          <a:spcPts val="0"/>
                        </a:spcAft>
                      </a:pPr>
                      <a:r>
                        <a:rPr lang="en-NZ" sz="2600" dirty="0">
                          <a:solidFill>
                            <a:schemeClr val="accent5">
                              <a:lumMod val="60000"/>
                              <a:lumOff val="40000"/>
                            </a:schemeClr>
                          </a:solidFill>
                          <a:effectLst/>
                        </a:rPr>
                        <a:t>16.8</a:t>
                      </a:r>
                      <a:endParaRPr lang="en-NZ" sz="2600" dirty="0">
                        <a:solidFill>
                          <a:schemeClr val="accent5">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3485" marR="163485" marT="0" marB="0"/>
                </a:tc>
                <a:extLst>
                  <a:ext uri="{0D108BD9-81ED-4DB2-BD59-A6C34878D82A}">
                    <a16:rowId xmlns:a16="http://schemas.microsoft.com/office/drawing/2014/main" val="4088482666"/>
                  </a:ext>
                </a:extLst>
              </a:tr>
            </a:tbl>
          </a:graphicData>
        </a:graphic>
      </p:graphicFrame>
      <p:sp>
        <p:nvSpPr>
          <p:cNvPr id="5" name="TextBox 4">
            <a:extLst>
              <a:ext uri="{FF2B5EF4-FFF2-40B4-BE49-F238E27FC236}">
                <a16:creationId xmlns:a16="http://schemas.microsoft.com/office/drawing/2014/main" id="{1D6ADAD2-57FB-4092-BBCB-0D0B835C785C}"/>
              </a:ext>
            </a:extLst>
          </p:cNvPr>
          <p:cNvSpPr txBox="1"/>
          <p:nvPr/>
        </p:nvSpPr>
        <p:spPr>
          <a:xfrm>
            <a:off x="914400" y="6018000"/>
            <a:ext cx="10199914" cy="461665"/>
          </a:xfrm>
          <a:prstGeom prst="rect">
            <a:avLst/>
          </a:prstGeom>
          <a:noFill/>
        </p:spPr>
        <p:txBody>
          <a:bodyPr wrap="square" rtlCol="0">
            <a:spAutoFit/>
          </a:bodyPr>
          <a:lstStyle/>
          <a:p>
            <a:pPr algn="ctr"/>
            <a:r>
              <a:rPr lang="en-NZ" sz="2400" dirty="0">
                <a:solidFill>
                  <a:schemeClr val="accent2"/>
                </a:solidFill>
              </a:rPr>
              <a:t>The largest qualifications gap for Maori is at Level 3 and UE</a:t>
            </a:r>
          </a:p>
        </p:txBody>
      </p:sp>
      <p:pic>
        <p:nvPicPr>
          <p:cNvPr id="6" name="Picture 2" descr="Image result for napier boys high school">
            <a:extLst>
              <a:ext uri="{FF2B5EF4-FFF2-40B4-BE49-F238E27FC236}">
                <a16:creationId xmlns:a16="http://schemas.microsoft.com/office/drawing/2014/main" id="{1A6A4562-B4C2-466B-B90A-EE9193D1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5438232"/>
            <a:ext cx="1303739" cy="13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23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D817-8F64-4A29-88D7-86452A2D4007}"/>
              </a:ext>
            </a:extLst>
          </p:cNvPr>
          <p:cNvSpPr>
            <a:spLocks noGrp="1"/>
          </p:cNvSpPr>
          <p:nvPr>
            <p:ph type="title"/>
          </p:nvPr>
        </p:nvSpPr>
        <p:spPr>
          <a:xfrm>
            <a:off x="2231136" y="964692"/>
            <a:ext cx="7729728" cy="819503"/>
          </a:xfrm>
        </p:spPr>
        <p:txBody>
          <a:bodyPr/>
          <a:lstStyle/>
          <a:p>
            <a:r>
              <a:rPr lang="en-NZ" b="1" dirty="0"/>
              <a:t>NBHS Leavers’ Data</a:t>
            </a:r>
            <a:endParaRPr lang="en-NZ" dirty="0"/>
          </a:p>
        </p:txBody>
      </p:sp>
      <p:sp>
        <p:nvSpPr>
          <p:cNvPr id="3" name="Content Placeholder 2">
            <a:extLst>
              <a:ext uri="{FF2B5EF4-FFF2-40B4-BE49-F238E27FC236}">
                <a16:creationId xmlns:a16="http://schemas.microsoft.com/office/drawing/2014/main" id="{C10B1462-35CB-4B23-80B6-8285C8FB48FC}"/>
              </a:ext>
            </a:extLst>
          </p:cNvPr>
          <p:cNvSpPr>
            <a:spLocks noGrp="1"/>
          </p:cNvSpPr>
          <p:nvPr>
            <p:ph idx="1"/>
          </p:nvPr>
        </p:nvSpPr>
        <p:spPr>
          <a:xfrm>
            <a:off x="2029521" y="2185640"/>
            <a:ext cx="8274205" cy="3707668"/>
          </a:xfrm>
        </p:spPr>
        <p:txBody>
          <a:bodyPr>
            <a:noAutofit/>
          </a:bodyPr>
          <a:lstStyle/>
          <a:p>
            <a:pPr lvl="2"/>
            <a:endParaRPr lang="en-NZ" sz="2400" dirty="0">
              <a:solidFill>
                <a:srgbClr val="002060"/>
              </a:solidFill>
            </a:endParaRPr>
          </a:p>
          <a:p>
            <a:pPr marL="0" indent="0">
              <a:buNone/>
            </a:pPr>
            <a:endParaRPr lang="en-NZ" sz="2400" dirty="0"/>
          </a:p>
        </p:txBody>
      </p:sp>
      <p:sp>
        <p:nvSpPr>
          <p:cNvPr id="4" name="Rectangle 3">
            <a:extLst>
              <a:ext uri="{FF2B5EF4-FFF2-40B4-BE49-F238E27FC236}">
                <a16:creationId xmlns:a16="http://schemas.microsoft.com/office/drawing/2014/main" id="{A503B3BB-BE77-44E5-A1E6-1BB320363D53}"/>
              </a:ext>
            </a:extLst>
          </p:cNvPr>
          <p:cNvSpPr/>
          <p:nvPr/>
        </p:nvSpPr>
        <p:spPr>
          <a:xfrm>
            <a:off x="2231135" y="2102622"/>
            <a:ext cx="7729727" cy="3046988"/>
          </a:xfrm>
          <a:prstGeom prst="rect">
            <a:avLst/>
          </a:prstGeom>
        </p:spPr>
        <p:txBody>
          <a:bodyPr wrap="square">
            <a:spAutoFit/>
          </a:bodyPr>
          <a:lstStyle/>
          <a:p>
            <a:pPr lvl="1"/>
            <a:r>
              <a:rPr lang="en-NZ" sz="2400" dirty="0">
                <a:solidFill>
                  <a:srgbClr val="002060"/>
                </a:solidFill>
              </a:rPr>
              <a:t>There is a low percentage of Maori students enrolling in universities:</a:t>
            </a:r>
          </a:p>
          <a:p>
            <a:pPr lvl="1"/>
            <a:endParaRPr lang="en-NZ" sz="2400" dirty="0">
              <a:solidFill>
                <a:srgbClr val="002060"/>
              </a:solidFill>
            </a:endParaRPr>
          </a:p>
          <a:p>
            <a:pPr lvl="2"/>
            <a:r>
              <a:rPr lang="en-NZ" sz="2400" dirty="0">
                <a:solidFill>
                  <a:srgbClr val="002060"/>
                </a:solidFill>
              </a:rPr>
              <a:t>Left in 2013: </a:t>
            </a:r>
            <a:r>
              <a:rPr lang="en-NZ" sz="2400" dirty="0">
                <a:solidFill>
                  <a:schemeClr val="accent3"/>
                </a:solidFill>
              </a:rPr>
              <a:t>10%</a:t>
            </a:r>
            <a:r>
              <a:rPr lang="en-NZ" sz="2400" dirty="0">
                <a:solidFill>
                  <a:srgbClr val="002060"/>
                </a:solidFill>
              </a:rPr>
              <a:t> (vs </a:t>
            </a:r>
            <a:r>
              <a:rPr lang="en-NZ" sz="2400" dirty="0">
                <a:solidFill>
                  <a:schemeClr val="accent6"/>
                </a:solidFill>
              </a:rPr>
              <a:t>28%</a:t>
            </a:r>
            <a:r>
              <a:rPr lang="en-NZ" sz="2400" dirty="0">
                <a:solidFill>
                  <a:srgbClr val="002060"/>
                </a:solidFill>
              </a:rPr>
              <a:t> for all). Gap: </a:t>
            </a:r>
            <a:r>
              <a:rPr lang="en-NZ" sz="2400" dirty="0">
                <a:solidFill>
                  <a:schemeClr val="accent1">
                    <a:lumMod val="75000"/>
                  </a:schemeClr>
                </a:solidFill>
              </a:rPr>
              <a:t>18</a:t>
            </a:r>
          </a:p>
          <a:p>
            <a:pPr lvl="2"/>
            <a:r>
              <a:rPr lang="en-NZ" sz="2400" dirty="0">
                <a:solidFill>
                  <a:srgbClr val="002060"/>
                </a:solidFill>
              </a:rPr>
              <a:t>Left in 2014: </a:t>
            </a:r>
            <a:r>
              <a:rPr lang="en-NZ" sz="2400" dirty="0">
                <a:solidFill>
                  <a:schemeClr val="accent3"/>
                </a:solidFill>
              </a:rPr>
              <a:t>13%</a:t>
            </a:r>
            <a:r>
              <a:rPr lang="en-NZ" sz="2400" dirty="0">
                <a:solidFill>
                  <a:srgbClr val="002060"/>
                </a:solidFill>
              </a:rPr>
              <a:t> (vs </a:t>
            </a:r>
            <a:r>
              <a:rPr lang="en-NZ" sz="2400" dirty="0">
                <a:solidFill>
                  <a:schemeClr val="accent6"/>
                </a:solidFill>
              </a:rPr>
              <a:t>30%</a:t>
            </a:r>
            <a:r>
              <a:rPr lang="en-NZ" sz="2400" dirty="0">
                <a:solidFill>
                  <a:srgbClr val="002060"/>
                </a:solidFill>
              </a:rPr>
              <a:t> for all). Gap: </a:t>
            </a:r>
            <a:r>
              <a:rPr lang="en-NZ" sz="2400" dirty="0">
                <a:solidFill>
                  <a:schemeClr val="accent1">
                    <a:lumMod val="75000"/>
                  </a:schemeClr>
                </a:solidFill>
              </a:rPr>
              <a:t>17</a:t>
            </a:r>
          </a:p>
          <a:p>
            <a:pPr lvl="2"/>
            <a:r>
              <a:rPr lang="en-NZ" sz="2400" dirty="0">
                <a:solidFill>
                  <a:srgbClr val="002060"/>
                </a:solidFill>
              </a:rPr>
              <a:t>Left in 2015: </a:t>
            </a:r>
            <a:r>
              <a:rPr lang="en-NZ" sz="2400" dirty="0">
                <a:solidFill>
                  <a:schemeClr val="accent3"/>
                </a:solidFill>
              </a:rPr>
              <a:t>14%</a:t>
            </a:r>
            <a:r>
              <a:rPr lang="en-NZ" sz="2400" dirty="0">
                <a:solidFill>
                  <a:srgbClr val="002060"/>
                </a:solidFill>
              </a:rPr>
              <a:t> (vs </a:t>
            </a:r>
            <a:r>
              <a:rPr lang="en-NZ" sz="2400" dirty="0">
                <a:solidFill>
                  <a:schemeClr val="accent6"/>
                </a:solidFill>
              </a:rPr>
              <a:t>24%</a:t>
            </a:r>
            <a:r>
              <a:rPr lang="en-NZ" sz="2400" dirty="0">
                <a:solidFill>
                  <a:srgbClr val="002060"/>
                </a:solidFill>
              </a:rPr>
              <a:t> for all). Gap: </a:t>
            </a:r>
            <a:r>
              <a:rPr lang="en-NZ" sz="2400" dirty="0">
                <a:solidFill>
                  <a:schemeClr val="accent1">
                    <a:lumMod val="75000"/>
                  </a:schemeClr>
                </a:solidFill>
              </a:rPr>
              <a:t>10</a:t>
            </a:r>
          </a:p>
          <a:p>
            <a:pPr lvl="2"/>
            <a:r>
              <a:rPr lang="en-NZ" sz="2400" dirty="0">
                <a:solidFill>
                  <a:srgbClr val="002060"/>
                </a:solidFill>
              </a:rPr>
              <a:t>Left in 2016: </a:t>
            </a:r>
            <a:r>
              <a:rPr lang="en-NZ" sz="2400" dirty="0">
                <a:solidFill>
                  <a:schemeClr val="accent3"/>
                </a:solidFill>
              </a:rPr>
              <a:t>15%</a:t>
            </a:r>
            <a:r>
              <a:rPr lang="en-NZ" sz="2400" dirty="0">
                <a:solidFill>
                  <a:srgbClr val="002060"/>
                </a:solidFill>
              </a:rPr>
              <a:t> (vs </a:t>
            </a:r>
            <a:r>
              <a:rPr lang="en-NZ" sz="2400" dirty="0">
                <a:solidFill>
                  <a:schemeClr val="accent6"/>
                </a:solidFill>
              </a:rPr>
              <a:t>23%</a:t>
            </a:r>
            <a:r>
              <a:rPr lang="en-NZ" sz="2400" dirty="0">
                <a:solidFill>
                  <a:srgbClr val="002060"/>
                </a:solidFill>
              </a:rPr>
              <a:t> for all). Gap: </a:t>
            </a:r>
            <a:r>
              <a:rPr lang="en-NZ" sz="2400" dirty="0">
                <a:solidFill>
                  <a:schemeClr val="accent1">
                    <a:lumMod val="75000"/>
                  </a:schemeClr>
                </a:solidFill>
              </a:rPr>
              <a:t>8</a:t>
            </a:r>
          </a:p>
          <a:p>
            <a:pPr lvl="2"/>
            <a:r>
              <a:rPr lang="en-NZ" sz="2400" dirty="0">
                <a:solidFill>
                  <a:srgbClr val="002060"/>
                </a:solidFill>
              </a:rPr>
              <a:t>Left in 2017: </a:t>
            </a:r>
            <a:r>
              <a:rPr lang="en-NZ" sz="2400" dirty="0">
                <a:solidFill>
                  <a:schemeClr val="accent3"/>
                </a:solidFill>
              </a:rPr>
              <a:t>15%</a:t>
            </a:r>
            <a:r>
              <a:rPr lang="en-NZ" sz="2400" dirty="0">
                <a:solidFill>
                  <a:srgbClr val="002060"/>
                </a:solidFill>
              </a:rPr>
              <a:t> (vs </a:t>
            </a:r>
            <a:r>
              <a:rPr lang="en-NZ" sz="2400" dirty="0">
                <a:solidFill>
                  <a:schemeClr val="accent6"/>
                </a:solidFill>
              </a:rPr>
              <a:t>30%</a:t>
            </a:r>
            <a:r>
              <a:rPr lang="en-NZ" sz="2400" dirty="0">
                <a:solidFill>
                  <a:srgbClr val="002060"/>
                </a:solidFill>
              </a:rPr>
              <a:t> for all). Gap: </a:t>
            </a:r>
            <a:r>
              <a:rPr lang="en-NZ" sz="2400" dirty="0">
                <a:solidFill>
                  <a:schemeClr val="accent1">
                    <a:lumMod val="75000"/>
                  </a:schemeClr>
                </a:solidFill>
              </a:rPr>
              <a:t>15</a:t>
            </a:r>
          </a:p>
        </p:txBody>
      </p:sp>
    </p:spTree>
    <p:extLst>
      <p:ext uri="{BB962C8B-B14F-4D97-AF65-F5344CB8AC3E}">
        <p14:creationId xmlns:p14="http://schemas.microsoft.com/office/powerpoint/2010/main" val="427390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D817-8F64-4A29-88D7-86452A2D4007}"/>
              </a:ext>
            </a:extLst>
          </p:cNvPr>
          <p:cNvSpPr>
            <a:spLocks noGrp="1"/>
          </p:cNvSpPr>
          <p:nvPr>
            <p:ph type="title"/>
          </p:nvPr>
        </p:nvSpPr>
        <p:spPr>
          <a:xfrm>
            <a:off x="2231136" y="964692"/>
            <a:ext cx="7729728" cy="819503"/>
          </a:xfrm>
        </p:spPr>
        <p:txBody>
          <a:bodyPr/>
          <a:lstStyle/>
          <a:p>
            <a:r>
              <a:rPr lang="en-NZ" b="1" dirty="0"/>
              <a:t>NBHS Leavers’ Data</a:t>
            </a:r>
            <a:endParaRPr lang="en-NZ" dirty="0"/>
          </a:p>
        </p:txBody>
      </p:sp>
      <p:sp>
        <p:nvSpPr>
          <p:cNvPr id="3" name="Content Placeholder 2">
            <a:extLst>
              <a:ext uri="{FF2B5EF4-FFF2-40B4-BE49-F238E27FC236}">
                <a16:creationId xmlns:a16="http://schemas.microsoft.com/office/drawing/2014/main" id="{C10B1462-35CB-4B23-80B6-8285C8FB48FC}"/>
              </a:ext>
            </a:extLst>
          </p:cNvPr>
          <p:cNvSpPr>
            <a:spLocks noGrp="1"/>
          </p:cNvSpPr>
          <p:nvPr>
            <p:ph idx="1"/>
          </p:nvPr>
        </p:nvSpPr>
        <p:spPr>
          <a:xfrm>
            <a:off x="2029521" y="2185640"/>
            <a:ext cx="8274205" cy="3707668"/>
          </a:xfrm>
        </p:spPr>
        <p:txBody>
          <a:bodyPr>
            <a:noAutofit/>
          </a:bodyPr>
          <a:lstStyle/>
          <a:p>
            <a:pPr marL="457200" lvl="1" indent="0">
              <a:buNone/>
            </a:pPr>
            <a:r>
              <a:rPr lang="en-NZ" sz="2400" dirty="0">
                <a:solidFill>
                  <a:srgbClr val="002060"/>
                </a:solidFill>
              </a:rPr>
              <a:t>A larger proportion of Maori students do </a:t>
            </a:r>
            <a:r>
              <a:rPr lang="en-NZ" sz="2400" u="sng" dirty="0">
                <a:solidFill>
                  <a:srgbClr val="002060"/>
                </a:solidFill>
              </a:rPr>
              <a:t>not</a:t>
            </a:r>
            <a:r>
              <a:rPr lang="en-NZ" sz="2400" dirty="0">
                <a:solidFill>
                  <a:srgbClr val="002060"/>
                </a:solidFill>
              </a:rPr>
              <a:t> enrol in tertiary courses: </a:t>
            </a:r>
          </a:p>
          <a:p>
            <a:pPr lvl="2"/>
            <a:r>
              <a:rPr lang="en-NZ" sz="2400" dirty="0">
                <a:solidFill>
                  <a:srgbClr val="002060"/>
                </a:solidFill>
              </a:rPr>
              <a:t>Left in 2013: </a:t>
            </a:r>
            <a:r>
              <a:rPr lang="en-NZ" sz="2400" dirty="0">
                <a:solidFill>
                  <a:schemeClr val="accent3"/>
                </a:solidFill>
              </a:rPr>
              <a:t>47%</a:t>
            </a:r>
            <a:r>
              <a:rPr lang="en-NZ" sz="2400" dirty="0">
                <a:solidFill>
                  <a:srgbClr val="002060"/>
                </a:solidFill>
              </a:rPr>
              <a:t> (vs </a:t>
            </a:r>
            <a:r>
              <a:rPr lang="en-NZ" sz="2400" dirty="0">
                <a:solidFill>
                  <a:schemeClr val="accent6"/>
                </a:solidFill>
              </a:rPr>
              <a:t>31%</a:t>
            </a:r>
            <a:r>
              <a:rPr lang="en-NZ" sz="2400" dirty="0">
                <a:solidFill>
                  <a:srgbClr val="002060"/>
                </a:solidFill>
              </a:rPr>
              <a:t> for all)</a:t>
            </a:r>
          </a:p>
          <a:p>
            <a:pPr lvl="2"/>
            <a:r>
              <a:rPr lang="en-NZ" sz="2400" dirty="0">
                <a:solidFill>
                  <a:srgbClr val="002060"/>
                </a:solidFill>
              </a:rPr>
              <a:t>Left in 2014: </a:t>
            </a:r>
            <a:r>
              <a:rPr lang="en-NZ" sz="2400" dirty="0">
                <a:solidFill>
                  <a:schemeClr val="accent3"/>
                </a:solidFill>
              </a:rPr>
              <a:t>47% </a:t>
            </a:r>
            <a:r>
              <a:rPr lang="en-NZ" sz="2400" dirty="0">
                <a:solidFill>
                  <a:srgbClr val="002060"/>
                </a:solidFill>
              </a:rPr>
              <a:t>(vs </a:t>
            </a:r>
            <a:r>
              <a:rPr lang="en-NZ" sz="2400" dirty="0">
                <a:solidFill>
                  <a:schemeClr val="accent6"/>
                </a:solidFill>
              </a:rPr>
              <a:t>30%</a:t>
            </a:r>
            <a:r>
              <a:rPr lang="en-NZ" sz="2400" dirty="0">
                <a:solidFill>
                  <a:srgbClr val="002060"/>
                </a:solidFill>
              </a:rPr>
              <a:t> for all)</a:t>
            </a:r>
          </a:p>
          <a:p>
            <a:pPr lvl="2"/>
            <a:r>
              <a:rPr lang="en-NZ" sz="2400" dirty="0">
                <a:solidFill>
                  <a:srgbClr val="002060"/>
                </a:solidFill>
              </a:rPr>
              <a:t>Left in 2015: </a:t>
            </a:r>
            <a:r>
              <a:rPr lang="en-NZ" sz="2400" dirty="0">
                <a:solidFill>
                  <a:schemeClr val="accent3"/>
                </a:solidFill>
              </a:rPr>
              <a:t>43%</a:t>
            </a:r>
            <a:r>
              <a:rPr lang="en-NZ" sz="2400" dirty="0">
                <a:solidFill>
                  <a:srgbClr val="002060"/>
                </a:solidFill>
              </a:rPr>
              <a:t> (vs </a:t>
            </a:r>
            <a:r>
              <a:rPr lang="en-NZ" sz="2400" dirty="0">
                <a:solidFill>
                  <a:schemeClr val="accent6"/>
                </a:solidFill>
              </a:rPr>
              <a:t>35%</a:t>
            </a:r>
            <a:r>
              <a:rPr lang="en-NZ" sz="2400" dirty="0">
                <a:solidFill>
                  <a:srgbClr val="002060"/>
                </a:solidFill>
              </a:rPr>
              <a:t> for all)</a:t>
            </a:r>
          </a:p>
          <a:p>
            <a:pPr lvl="2"/>
            <a:r>
              <a:rPr lang="en-NZ" sz="2400" dirty="0">
                <a:solidFill>
                  <a:srgbClr val="002060"/>
                </a:solidFill>
              </a:rPr>
              <a:t>Left in 2016: </a:t>
            </a:r>
            <a:r>
              <a:rPr lang="en-NZ" sz="2400" dirty="0">
                <a:solidFill>
                  <a:schemeClr val="accent3"/>
                </a:solidFill>
              </a:rPr>
              <a:t>38%</a:t>
            </a:r>
            <a:r>
              <a:rPr lang="en-NZ" sz="2400" dirty="0">
                <a:solidFill>
                  <a:srgbClr val="002060"/>
                </a:solidFill>
              </a:rPr>
              <a:t> (vs </a:t>
            </a:r>
            <a:r>
              <a:rPr lang="en-NZ" sz="2400" dirty="0">
                <a:solidFill>
                  <a:schemeClr val="accent6"/>
                </a:solidFill>
              </a:rPr>
              <a:t>37%</a:t>
            </a:r>
            <a:r>
              <a:rPr lang="en-NZ" sz="2400" dirty="0">
                <a:solidFill>
                  <a:srgbClr val="002060"/>
                </a:solidFill>
              </a:rPr>
              <a:t> for all)</a:t>
            </a:r>
          </a:p>
          <a:p>
            <a:pPr lvl="2"/>
            <a:r>
              <a:rPr lang="en-NZ" sz="2400" dirty="0">
                <a:solidFill>
                  <a:srgbClr val="002060"/>
                </a:solidFill>
              </a:rPr>
              <a:t>Left in 2017: </a:t>
            </a:r>
            <a:r>
              <a:rPr lang="en-NZ" sz="2400" dirty="0">
                <a:solidFill>
                  <a:schemeClr val="accent3"/>
                </a:solidFill>
              </a:rPr>
              <a:t>45%</a:t>
            </a:r>
            <a:r>
              <a:rPr lang="en-NZ" sz="2400" dirty="0">
                <a:solidFill>
                  <a:srgbClr val="002060"/>
                </a:solidFill>
              </a:rPr>
              <a:t> (vs </a:t>
            </a:r>
            <a:r>
              <a:rPr lang="en-NZ" sz="2400" dirty="0">
                <a:solidFill>
                  <a:schemeClr val="accent6"/>
                </a:solidFill>
              </a:rPr>
              <a:t>35%</a:t>
            </a:r>
            <a:r>
              <a:rPr lang="en-NZ" sz="2400" dirty="0">
                <a:solidFill>
                  <a:srgbClr val="002060"/>
                </a:solidFill>
              </a:rPr>
              <a:t> for all)</a:t>
            </a:r>
          </a:p>
          <a:p>
            <a:pPr marL="457200" lvl="2" indent="0">
              <a:buNone/>
            </a:pPr>
            <a:r>
              <a:rPr lang="en-NZ" sz="2400" dirty="0">
                <a:solidFill>
                  <a:srgbClr val="002060"/>
                </a:solidFill>
              </a:rPr>
              <a:t>…and Maori leave tertiary training in greater numbers by their 3</a:t>
            </a:r>
            <a:r>
              <a:rPr lang="en-NZ" sz="2400" baseline="30000" dirty="0">
                <a:solidFill>
                  <a:srgbClr val="002060"/>
                </a:solidFill>
              </a:rPr>
              <a:t>rd</a:t>
            </a:r>
            <a:r>
              <a:rPr lang="en-NZ" sz="2400" dirty="0">
                <a:solidFill>
                  <a:srgbClr val="002060"/>
                </a:solidFill>
              </a:rPr>
              <a:t> year out of school</a:t>
            </a:r>
          </a:p>
          <a:p>
            <a:pPr lvl="2"/>
            <a:endParaRPr lang="en-NZ" sz="2400" dirty="0">
              <a:solidFill>
                <a:srgbClr val="002060"/>
              </a:solidFill>
            </a:endParaRPr>
          </a:p>
          <a:p>
            <a:pPr marL="0" indent="0">
              <a:buNone/>
            </a:pPr>
            <a:endParaRPr lang="en-NZ" sz="2400" dirty="0"/>
          </a:p>
        </p:txBody>
      </p:sp>
    </p:spTree>
    <p:extLst>
      <p:ext uri="{BB962C8B-B14F-4D97-AF65-F5344CB8AC3E}">
        <p14:creationId xmlns:p14="http://schemas.microsoft.com/office/powerpoint/2010/main" val="320815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0" y="4675167"/>
            <a:ext cx="8095636" cy="2279824"/>
            <a:chOff x="0" y="4600522"/>
            <a:chExt cx="8095636" cy="2279824"/>
          </a:xfrm>
        </p:grpSpPr>
        <p:pic>
          <p:nvPicPr>
            <p:cNvPr id="11" name="Picture 10"/>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
        <p:nvSpPr>
          <p:cNvPr id="2" name="Title 1"/>
          <p:cNvSpPr>
            <a:spLocks noGrp="1"/>
          </p:cNvSpPr>
          <p:nvPr>
            <p:ph type="title"/>
          </p:nvPr>
        </p:nvSpPr>
        <p:spPr>
          <a:xfrm>
            <a:off x="2152650" y="358131"/>
            <a:ext cx="7886700" cy="1325563"/>
          </a:xfrm>
        </p:spPr>
        <p:txBody>
          <a:bodyPr/>
          <a:lstStyle/>
          <a:p>
            <a:r>
              <a:rPr lang="en-NZ" dirty="0"/>
              <a:t>Gathering the big rocks…</a:t>
            </a:r>
          </a:p>
        </p:txBody>
      </p:sp>
      <p:sp>
        <p:nvSpPr>
          <p:cNvPr id="3" name="Content Placeholder 2"/>
          <p:cNvSpPr>
            <a:spLocks noGrp="1"/>
          </p:cNvSpPr>
          <p:nvPr>
            <p:ph idx="1"/>
          </p:nvPr>
        </p:nvSpPr>
        <p:spPr>
          <a:xfrm>
            <a:off x="2152650" y="1629274"/>
            <a:ext cx="7886700" cy="5468212"/>
          </a:xfrm>
        </p:spPr>
        <p:txBody>
          <a:bodyPr>
            <a:normAutofit/>
          </a:bodyPr>
          <a:lstStyle/>
          <a:p>
            <a:pPr marL="0" indent="0">
              <a:spcBef>
                <a:spcPts val="600"/>
              </a:spcBef>
              <a:buNone/>
            </a:pPr>
            <a:r>
              <a:rPr lang="en-NZ" sz="2000" b="1" dirty="0">
                <a:solidFill>
                  <a:schemeClr val="accent2"/>
                </a:solidFill>
              </a:rPr>
              <a:t>List your main ideas for strategic direction under these headings:</a:t>
            </a:r>
          </a:p>
          <a:p>
            <a:pPr marL="971550" lvl="1" indent="-514350">
              <a:spcBef>
                <a:spcPts val="600"/>
              </a:spcBef>
            </a:pPr>
            <a:r>
              <a:rPr lang="en-NZ" sz="2000" b="1" dirty="0">
                <a:solidFill>
                  <a:schemeClr val="accent2"/>
                </a:solidFill>
              </a:rPr>
              <a:t>The instructional core (student learning &amp; quality teaching)</a:t>
            </a:r>
          </a:p>
          <a:p>
            <a:pPr marL="971550" lvl="1" indent="-514350">
              <a:spcBef>
                <a:spcPts val="600"/>
              </a:spcBef>
            </a:pPr>
            <a:r>
              <a:rPr lang="en-NZ" sz="2000" b="1" dirty="0">
                <a:solidFill>
                  <a:schemeClr val="accent2"/>
                </a:solidFill>
              </a:rPr>
              <a:t>For the benefit of all students</a:t>
            </a:r>
          </a:p>
          <a:p>
            <a:pPr marL="971550" lvl="1" indent="-514350">
              <a:spcBef>
                <a:spcPts val="600"/>
              </a:spcBef>
            </a:pPr>
            <a:r>
              <a:rPr lang="en-NZ" sz="2000" b="1" dirty="0">
                <a:solidFill>
                  <a:schemeClr val="accent2"/>
                </a:solidFill>
              </a:rPr>
              <a:t>For the benefit of priority learners</a:t>
            </a:r>
          </a:p>
          <a:p>
            <a:pPr marL="971550" lvl="1" indent="-514350">
              <a:spcBef>
                <a:spcPts val="600"/>
              </a:spcBef>
            </a:pPr>
            <a:r>
              <a:rPr lang="en-NZ" sz="2000" b="1" dirty="0">
                <a:solidFill>
                  <a:schemeClr val="accent2"/>
                </a:solidFill>
              </a:rPr>
              <a:t>Enhancing current strengths </a:t>
            </a:r>
          </a:p>
          <a:p>
            <a:pPr marL="971550" lvl="1" indent="-514350">
              <a:spcBef>
                <a:spcPts val="600"/>
              </a:spcBef>
            </a:pPr>
            <a:r>
              <a:rPr lang="en-NZ" sz="2000" b="1" dirty="0">
                <a:solidFill>
                  <a:schemeClr val="accent2"/>
                </a:solidFill>
              </a:rPr>
              <a:t>Addressing current weaknesses &amp; solving problems</a:t>
            </a:r>
          </a:p>
          <a:p>
            <a:pPr marL="971550" lvl="1" indent="-514350">
              <a:spcBef>
                <a:spcPts val="600"/>
              </a:spcBef>
            </a:pPr>
            <a:r>
              <a:rPr lang="en-NZ" sz="2000" b="1" dirty="0">
                <a:solidFill>
                  <a:schemeClr val="accent2"/>
                </a:solidFill>
              </a:rPr>
              <a:t>Visioning </a:t>
            </a:r>
          </a:p>
          <a:p>
            <a:pPr marL="0" indent="0">
              <a:spcBef>
                <a:spcPts val="600"/>
              </a:spcBef>
              <a:buNone/>
            </a:pPr>
            <a:r>
              <a:rPr lang="en-NZ" sz="2000" b="1" dirty="0">
                <a:solidFill>
                  <a:schemeClr val="accent2"/>
                </a:solidFill>
              </a:rPr>
              <a:t>Reminder –  next slide.</a:t>
            </a:r>
          </a:p>
        </p:txBody>
      </p:sp>
    </p:spTree>
    <p:extLst>
      <p:ext uri="{BB962C8B-B14F-4D97-AF65-F5344CB8AC3E}">
        <p14:creationId xmlns:p14="http://schemas.microsoft.com/office/powerpoint/2010/main" val="1756730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2"/>
                </a:solidFill>
              </a:rPr>
              <a:t>Strategic directions… (reminder)</a:t>
            </a:r>
            <a:br>
              <a:rPr lang="en-NZ" dirty="0">
                <a:solidFill>
                  <a:schemeClr val="accent2"/>
                </a:solidFill>
              </a:rPr>
            </a:br>
            <a:endParaRPr lang="en-NZ" dirty="0">
              <a:solidFill>
                <a:schemeClr val="accent2"/>
              </a:solidFill>
            </a:endParaRPr>
          </a:p>
        </p:txBody>
      </p:sp>
      <p:sp>
        <p:nvSpPr>
          <p:cNvPr id="3" name="Content Placeholder 2"/>
          <p:cNvSpPr>
            <a:spLocks noGrp="1"/>
          </p:cNvSpPr>
          <p:nvPr>
            <p:ph idx="1"/>
          </p:nvPr>
        </p:nvSpPr>
        <p:spPr>
          <a:xfrm>
            <a:off x="2231136" y="2313070"/>
            <a:ext cx="7729728" cy="3101983"/>
          </a:xfrm>
        </p:spPr>
        <p:txBody>
          <a:bodyPr>
            <a:normAutofit/>
          </a:bodyPr>
          <a:lstStyle/>
          <a:p>
            <a:pPr marL="171450" indent="-171450"/>
            <a:r>
              <a:rPr lang="en-NZ" sz="2400" dirty="0">
                <a:solidFill>
                  <a:schemeClr val="accent2"/>
                </a:solidFill>
              </a:rPr>
              <a:t>should not be business as usual.</a:t>
            </a:r>
          </a:p>
          <a:p>
            <a:pPr marL="171450" indent="-171450"/>
            <a:r>
              <a:rPr lang="en-NZ" sz="2400" dirty="0">
                <a:solidFill>
                  <a:schemeClr val="accent2"/>
                </a:solidFill>
              </a:rPr>
              <a:t>should say where our energies will be going over the next 3-5 years.</a:t>
            </a:r>
          </a:p>
          <a:p>
            <a:pPr marL="171450" indent="-171450"/>
            <a:r>
              <a:rPr lang="en-NZ" sz="2400" dirty="0">
                <a:solidFill>
                  <a:schemeClr val="accent2"/>
                </a:solidFill>
              </a:rPr>
              <a:t>should indicate what makes the focus in the next 3-5 years different to the last 3-5 years.</a:t>
            </a:r>
          </a:p>
          <a:p>
            <a:pPr marL="171450" indent="-171450"/>
            <a:endParaRPr lang="en-NZ" sz="2000" dirty="0">
              <a:solidFill>
                <a:schemeClr val="accent2"/>
              </a:solidFill>
            </a:endParaRPr>
          </a:p>
          <a:p>
            <a:pPr marL="171450" indent="-171450"/>
            <a:endParaRPr lang="en-NZ" sz="2000" dirty="0">
              <a:solidFill>
                <a:schemeClr val="accent2"/>
              </a:solidFill>
            </a:endParaRPr>
          </a:p>
          <a:p>
            <a:pPr marL="171450" indent="-171450"/>
            <a:endParaRPr lang="en-NZ" sz="2000" dirty="0">
              <a:solidFill>
                <a:schemeClr val="accent2"/>
              </a:solidFill>
            </a:endParaRPr>
          </a:p>
          <a:p>
            <a:pPr marL="171450" indent="-171450"/>
            <a:endParaRPr lang="en-NZ" sz="2000" dirty="0">
              <a:solidFill>
                <a:schemeClr val="accent2"/>
              </a:solidFill>
            </a:endParaRPr>
          </a:p>
        </p:txBody>
      </p:sp>
      <p:grpSp>
        <p:nvGrpSpPr>
          <p:cNvPr id="4" name="Group 3"/>
          <p:cNvGrpSpPr/>
          <p:nvPr/>
        </p:nvGrpSpPr>
        <p:grpSpPr>
          <a:xfrm>
            <a:off x="1564946" y="4379551"/>
            <a:ext cx="8095636" cy="2279824"/>
            <a:chOff x="0" y="4600522"/>
            <a:chExt cx="8095636" cy="2279824"/>
          </a:xfrm>
        </p:grpSpPr>
        <p:pic>
          <p:nvPicPr>
            <p:cNvPr id="5" name="Picture 4"/>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Tree>
    <p:extLst>
      <p:ext uri="{BB962C8B-B14F-4D97-AF65-F5344CB8AC3E}">
        <p14:creationId xmlns:p14="http://schemas.microsoft.com/office/powerpoint/2010/main" val="29099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25" y="350853"/>
            <a:ext cx="7886700" cy="1325563"/>
          </a:xfrm>
        </p:spPr>
        <p:txBody>
          <a:bodyPr>
            <a:normAutofit/>
          </a:bodyPr>
          <a:lstStyle/>
          <a:p>
            <a:r>
              <a:rPr lang="en-NZ" dirty="0"/>
              <a:t>Our Purpose Today: </a:t>
            </a:r>
            <a:br>
              <a:rPr lang="en-NZ" dirty="0"/>
            </a:br>
            <a:r>
              <a:rPr lang="en-NZ" dirty="0"/>
              <a:t>placing educated bets</a:t>
            </a:r>
          </a:p>
        </p:txBody>
      </p:sp>
      <p:sp>
        <p:nvSpPr>
          <p:cNvPr id="3" name="Content Placeholder 2"/>
          <p:cNvSpPr>
            <a:spLocks noGrp="1"/>
          </p:cNvSpPr>
          <p:nvPr>
            <p:ph idx="1"/>
          </p:nvPr>
        </p:nvSpPr>
        <p:spPr>
          <a:xfrm>
            <a:off x="2024937" y="1952423"/>
            <a:ext cx="8142126" cy="3073656"/>
          </a:xfrm>
        </p:spPr>
        <p:txBody>
          <a:bodyPr>
            <a:noAutofit/>
          </a:bodyPr>
          <a:lstStyle/>
          <a:p>
            <a:pPr marL="0" indent="0">
              <a:lnSpc>
                <a:spcPct val="100000"/>
              </a:lnSpc>
              <a:buNone/>
            </a:pPr>
            <a:r>
              <a:rPr lang="en-NZ" sz="2600" dirty="0">
                <a:solidFill>
                  <a:schemeClr val="accent2"/>
                </a:solidFill>
              </a:rPr>
              <a:t>2020-2024 </a:t>
            </a:r>
          </a:p>
          <a:p>
            <a:pPr marL="0" indent="0">
              <a:lnSpc>
                <a:spcPct val="100000"/>
              </a:lnSpc>
              <a:buNone/>
            </a:pPr>
            <a:r>
              <a:rPr lang="en-NZ" sz="2600" dirty="0">
                <a:solidFill>
                  <a:schemeClr val="accent2"/>
                </a:solidFill>
              </a:rPr>
              <a:t>3-5 big strategic directions is our goal </a:t>
            </a:r>
            <a:r>
              <a:rPr lang="en-NZ" sz="2000" dirty="0">
                <a:solidFill>
                  <a:schemeClr val="accent2"/>
                </a:solidFill>
              </a:rPr>
              <a:t>(but we won’t ignore your smaller suggestions)</a:t>
            </a:r>
          </a:p>
          <a:p>
            <a:pPr marL="0" indent="0">
              <a:lnSpc>
                <a:spcPct val="100000"/>
              </a:lnSpc>
              <a:buNone/>
            </a:pPr>
            <a:r>
              <a:rPr lang="en-NZ" sz="2600" dirty="0">
                <a:solidFill>
                  <a:schemeClr val="accent2"/>
                </a:solidFill>
              </a:rPr>
              <a:t>Identifying the Big Rocks…</a:t>
            </a:r>
          </a:p>
          <a:p>
            <a:pPr marL="0" indent="0">
              <a:lnSpc>
                <a:spcPct val="100000"/>
              </a:lnSpc>
              <a:buNone/>
            </a:pPr>
            <a:r>
              <a:rPr lang="en-NZ" sz="2000" dirty="0">
                <a:solidFill>
                  <a:schemeClr val="accent2"/>
                </a:solidFill>
              </a:rPr>
              <a:t>that might make a substantial difference for all students</a:t>
            </a:r>
          </a:p>
          <a:p>
            <a:pPr marL="0" indent="0">
              <a:buNone/>
            </a:pPr>
            <a:r>
              <a:rPr lang="en-NZ" sz="2000" dirty="0">
                <a:solidFill>
                  <a:schemeClr val="accent2"/>
                </a:solidFill>
              </a:rPr>
              <a:t>that might make a substantial difference for those students who are not achieving at present</a:t>
            </a:r>
          </a:p>
          <a:p>
            <a:pPr lvl="1" indent="0">
              <a:buNone/>
            </a:pPr>
            <a:endParaRPr lang="en-NZ" sz="2000" dirty="0">
              <a:solidFill>
                <a:schemeClr val="accent2"/>
              </a:solidFill>
            </a:endParaRPr>
          </a:p>
          <a:p>
            <a:pPr lvl="1" indent="0">
              <a:buNone/>
            </a:pPr>
            <a:endParaRPr lang="en-NZ" sz="2000" dirty="0">
              <a:solidFill>
                <a:schemeClr val="accent2"/>
              </a:solidFill>
            </a:endParaRPr>
          </a:p>
        </p:txBody>
      </p:sp>
      <p:grpSp>
        <p:nvGrpSpPr>
          <p:cNvPr id="9" name="Group 8"/>
          <p:cNvGrpSpPr/>
          <p:nvPr/>
        </p:nvGrpSpPr>
        <p:grpSpPr>
          <a:xfrm>
            <a:off x="1577789" y="4772644"/>
            <a:ext cx="8095636" cy="2279824"/>
            <a:chOff x="0" y="4600522"/>
            <a:chExt cx="8095636" cy="2279824"/>
          </a:xfrm>
        </p:grpSpPr>
        <p:pic>
          <p:nvPicPr>
            <p:cNvPr id="5" name="Picture 4"/>
            <p:cNvPicPr>
              <a:picLocks noChangeAspect="1"/>
            </p:cNvPicPr>
            <p:nvPr/>
          </p:nvPicPr>
          <p:blipFill>
            <a:blip r:embed="rId3"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Tree>
    <p:extLst>
      <p:ext uri="{BB962C8B-B14F-4D97-AF65-F5344CB8AC3E}">
        <p14:creationId xmlns:p14="http://schemas.microsoft.com/office/powerpoint/2010/main" val="1553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35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2"/>
                </a:solidFill>
              </a:rPr>
              <a:t>Strategic directions:</a:t>
            </a:r>
            <a:br>
              <a:rPr lang="en-NZ" dirty="0">
                <a:solidFill>
                  <a:schemeClr val="accent2"/>
                </a:solidFill>
              </a:rPr>
            </a:br>
            <a:r>
              <a:rPr lang="en-NZ" dirty="0">
                <a:solidFill>
                  <a:schemeClr val="accent2"/>
                </a:solidFill>
              </a:rPr>
              <a:t>in groups</a:t>
            </a:r>
          </a:p>
        </p:txBody>
      </p:sp>
      <p:sp>
        <p:nvSpPr>
          <p:cNvPr id="3" name="Content Placeholder 2"/>
          <p:cNvSpPr>
            <a:spLocks noGrp="1"/>
          </p:cNvSpPr>
          <p:nvPr>
            <p:ph idx="1"/>
          </p:nvPr>
        </p:nvSpPr>
        <p:spPr>
          <a:xfrm>
            <a:off x="2231136" y="2291298"/>
            <a:ext cx="7729728" cy="3101983"/>
          </a:xfrm>
        </p:spPr>
        <p:txBody>
          <a:bodyPr>
            <a:normAutofit/>
          </a:bodyPr>
          <a:lstStyle/>
          <a:p>
            <a:pPr marL="0" indent="0">
              <a:buNone/>
            </a:pPr>
            <a:r>
              <a:rPr lang="en-NZ" sz="2400" dirty="0">
                <a:solidFill>
                  <a:schemeClr val="accent2"/>
                </a:solidFill>
              </a:rPr>
              <a:t>Divide into groups of 5-6 – combo of students, staff, BOT, Parents. SMT </a:t>
            </a:r>
          </a:p>
          <a:p>
            <a:pPr marL="0" indent="0">
              <a:buNone/>
            </a:pPr>
            <a:r>
              <a:rPr lang="en-NZ" sz="2400" dirty="0">
                <a:solidFill>
                  <a:schemeClr val="accent2"/>
                </a:solidFill>
              </a:rPr>
              <a:t>List all strategic ideas people feel strongly about.</a:t>
            </a:r>
          </a:p>
          <a:p>
            <a:pPr marL="0" indent="0">
              <a:buNone/>
            </a:pPr>
            <a:r>
              <a:rPr lang="en-NZ" sz="2400" dirty="0">
                <a:solidFill>
                  <a:schemeClr val="accent2"/>
                </a:solidFill>
              </a:rPr>
              <a:t>Move clockwise: read / discuss</a:t>
            </a:r>
          </a:p>
          <a:p>
            <a:pPr marL="0" indent="0">
              <a:buNone/>
            </a:pPr>
            <a:r>
              <a:rPr lang="en-NZ" sz="2400" dirty="0">
                <a:solidFill>
                  <a:schemeClr val="accent2"/>
                </a:solidFill>
              </a:rPr>
              <a:t>Edit / tick / cross / add / delete</a:t>
            </a:r>
          </a:p>
        </p:txBody>
      </p:sp>
      <p:grpSp>
        <p:nvGrpSpPr>
          <p:cNvPr id="4" name="Group 3"/>
          <p:cNvGrpSpPr/>
          <p:nvPr/>
        </p:nvGrpSpPr>
        <p:grpSpPr>
          <a:xfrm>
            <a:off x="1597603" y="4357779"/>
            <a:ext cx="8095636" cy="2279824"/>
            <a:chOff x="0" y="4600522"/>
            <a:chExt cx="8095636" cy="2279824"/>
          </a:xfrm>
        </p:grpSpPr>
        <p:pic>
          <p:nvPicPr>
            <p:cNvPr id="5" name="Picture 4"/>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Tree>
    <p:extLst>
      <p:ext uri="{BB962C8B-B14F-4D97-AF65-F5344CB8AC3E}">
        <p14:creationId xmlns:p14="http://schemas.microsoft.com/office/powerpoint/2010/main" val="25244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chemeClr val="accent2"/>
                </a:solidFill>
              </a:rPr>
              <a:t>Strategic directions</a:t>
            </a:r>
          </a:p>
        </p:txBody>
      </p:sp>
      <p:sp>
        <p:nvSpPr>
          <p:cNvPr id="3" name="Content Placeholder 2"/>
          <p:cNvSpPr>
            <a:spLocks noGrp="1"/>
          </p:cNvSpPr>
          <p:nvPr>
            <p:ph idx="1"/>
          </p:nvPr>
        </p:nvSpPr>
        <p:spPr>
          <a:xfrm>
            <a:off x="2231136" y="2291298"/>
            <a:ext cx="7729728" cy="3101983"/>
          </a:xfrm>
        </p:spPr>
        <p:txBody>
          <a:bodyPr>
            <a:normAutofit/>
          </a:bodyPr>
          <a:lstStyle/>
          <a:p>
            <a:pPr marL="0" indent="0">
              <a:buNone/>
            </a:pPr>
            <a:r>
              <a:rPr lang="en-NZ" sz="2400" dirty="0">
                <a:solidFill>
                  <a:schemeClr val="accent2"/>
                </a:solidFill>
              </a:rPr>
              <a:t>Return to your own sheet… discuss the changes – edit if you want.</a:t>
            </a:r>
          </a:p>
          <a:p>
            <a:pPr marL="0" indent="0">
              <a:buNone/>
            </a:pPr>
            <a:r>
              <a:rPr lang="en-NZ" sz="2400" dirty="0">
                <a:solidFill>
                  <a:schemeClr val="accent2"/>
                </a:solidFill>
              </a:rPr>
              <a:t>If necessary, rewrite the ideas you believe to represent your most educated bets for the future.</a:t>
            </a:r>
          </a:p>
          <a:p>
            <a:pPr marL="0" indent="0">
              <a:buNone/>
            </a:pPr>
            <a:endParaRPr lang="en-NZ" sz="2400" dirty="0">
              <a:solidFill>
                <a:schemeClr val="accent2"/>
              </a:solidFill>
            </a:endParaRPr>
          </a:p>
          <a:p>
            <a:pPr marL="0" indent="0">
              <a:buNone/>
            </a:pPr>
            <a:endParaRPr lang="en-NZ" sz="2400" dirty="0">
              <a:solidFill>
                <a:schemeClr val="accent2"/>
              </a:solidFill>
            </a:endParaRPr>
          </a:p>
        </p:txBody>
      </p:sp>
      <p:grpSp>
        <p:nvGrpSpPr>
          <p:cNvPr id="4" name="Group 3"/>
          <p:cNvGrpSpPr/>
          <p:nvPr/>
        </p:nvGrpSpPr>
        <p:grpSpPr>
          <a:xfrm>
            <a:off x="1597603" y="4357779"/>
            <a:ext cx="8095636" cy="2279824"/>
            <a:chOff x="0" y="4600522"/>
            <a:chExt cx="8095636" cy="2279824"/>
          </a:xfrm>
        </p:grpSpPr>
        <p:pic>
          <p:nvPicPr>
            <p:cNvPr id="5" name="Picture 4"/>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Tree>
    <p:extLst>
      <p:ext uri="{BB962C8B-B14F-4D97-AF65-F5344CB8AC3E}">
        <p14:creationId xmlns:p14="http://schemas.microsoft.com/office/powerpoint/2010/main" val="3560340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6019" y="4647175"/>
            <a:ext cx="8095636" cy="2279824"/>
            <a:chOff x="0" y="4600522"/>
            <a:chExt cx="8095636" cy="2279824"/>
          </a:xfrm>
        </p:grpSpPr>
        <p:pic>
          <p:nvPicPr>
            <p:cNvPr id="11" name="Picture 10"/>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600522"/>
              <a:ext cx="6055568" cy="2071004"/>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8738" y="5107391"/>
              <a:ext cx="3216081" cy="1750609"/>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3601" y="5405971"/>
              <a:ext cx="2472035" cy="1474375"/>
            </a:xfrm>
            <a:prstGeom prst="rect">
              <a:avLst/>
            </a:prstGeom>
          </p:spPr>
        </p:pic>
      </p:grpSp>
      <p:sp>
        <p:nvSpPr>
          <p:cNvPr id="2" name="Title 1"/>
          <p:cNvSpPr>
            <a:spLocks noGrp="1"/>
          </p:cNvSpPr>
          <p:nvPr>
            <p:ph type="title"/>
          </p:nvPr>
        </p:nvSpPr>
        <p:spPr>
          <a:xfrm>
            <a:off x="2077347" y="210581"/>
            <a:ext cx="7886700" cy="1325563"/>
          </a:xfrm>
        </p:spPr>
        <p:txBody>
          <a:bodyPr/>
          <a:lstStyle/>
          <a:p>
            <a:r>
              <a:rPr lang="en-NZ" dirty="0"/>
              <a:t>Placing your bets…</a:t>
            </a:r>
          </a:p>
        </p:txBody>
      </p:sp>
      <p:sp>
        <p:nvSpPr>
          <p:cNvPr id="3" name="Content Placeholder 2"/>
          <p:cNvSpPr>
            <a:spLocks noGrp="1"/>
          </p:cNvSpPr>
          <p:nvPr>
            <p:ph idx="1"/>
          </p:nvPr>
        </p:nvSpPr>
        <p:spPr>
          <a:xfrm>
            <a:off x="2155833" y="1834724"/>
            <a:ext cx="7729728" cy="4883455"/>
          </a:xfrm>
        </p:spPr>
        <p:txBody>
          <a:bodyPr>
            <a:noAutofit/>
          </a:bodyPr>
          <a:lstStyle/>
          <a:p>
            <a:pPr marL="0" indent="0">
              <a:buNone/>
            </a:pPr>
            <a:r>
              <a:rPr lang="en-NZ" sz="2700" dirty="0">
                <a:solidFill>
                  <a:schemeClr val="accent2"/>
                </a:solidFill>
              </a:rPr>
              <a:t>You have ten points each; can spread them over1-10 items, and over any group/s e.g.</a:t>
            </a:r>
          </a:p>
          <a:p>
            <a:r>
              <a:rPr lang="en-NZ" sz="2700" dirty="0">
                <a:solidFill>
                  <a:schemeClr val="accent2"/>
                </a:solidFill>
              </a:rPr>
              <a:t>Give one rock 10 points, or two rocks 5 points</a:t>
            </a:r>
          </a:p>
          <a:p>
            <a:r>
              <a:rPr lang="en-NZ" sz="2700" dirty="0">
                <a:solidFill>
                  <a:schemeClr val="accent2"/>
                </a:solidFill>
              </a:rPr>
              <a:t>Or two rocks 4 points each, then one rock 2 points</a:t>
            </a:r>
          </a:p>
          <a:p>
            <a:r>
              <a:rPr lang="en-NZ" sz="2700" dirty="0">
                <a:solidFill>
                  <a:schemeClr val="accent2"/>
                </a:solidFill>
              </a:rPr>
              <a:t>Or five rocks 2 points each</a:t>
            </a:r>
          </a:p>
          <a:p>
            <a:r>
              <a:rPr lang="en-NZ" sz="2700" dirty="0">
                <a:solidFill>
                  <a:schemeClr val="accent2"/>
                </a:solidFill>
              </a:rPr>
              <a:t>Or ten rocks 1 point each</a:t>
            </a:r>
          </a:p>
          <a:p>
            <a:r>
              <a:rPr lang="en-NZ" sz="2700" dirty="0">
                <a:solidFill>
                  <a:schemeClr val="bg1"/>
                </a:solidFill>
              </a:rPr>
              <a:t>Any combinati</a:t>
            </a:r>
            <a:r>
              <a:rPr lang="en-NZ" sz="2700" dirty="0">
                <a:solidFill>
                  <a:schemeClr val="accent2"/>
                </a:solidFill>
              </a:rPr>
              <a:t>on</a:t>
            </a:r>
          </a:p>
        </p:txBody>
      </p:sp>
    </p:spTree>
    <p:extLst>
      <p:ext uri="{BB962C8B-B14F-4D97-AF65-F5344CB8AC3E}">
        <p14:creationId xmlns:p14="http://schemas.microsoft.com/office/powerpoint/2010/main" val="15887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2"/>
                </a:solidFill>
              </a:rPr>
              <a:t>Small Rocks</a:t>
            </a:r>
          </a:p>
        </p:txBody>
      </p:sp>
      <p:sp>
        <p:nvSpPr>
          <p:cNvPr id="3" name="Content Placeholder 2"/>
          <p:cNvSpPr>
            <a:spLocks noGrp="1"/>
          </p:cNvSpPr>
          <p:nvPr>
            <p:ph idx="1"/>
          </p:nvPr>
        </p:nvSpPr>
        <p:spPr/>
        <p:txBody>
          <a:bodyPr/>
          <a:lstStyle/>
          <a:p>
            <a:r>
              <a:rPr lang="en-NZ" dirty="0">
                <a:solidFill>
                  <a:schemeClr val="accent2"/>
                </a:solidFill>
              </a:rPr>
              <a:t>Medium Rock</a:t>
            </a:r>
          </a:p>
          <a:p>
            <a:endParaRPr lang="en-NZ" dirty="0">
              <a:solidFill>
                <a:schemeClr val="accent2"/>
              </a:solidFill>
            </a:endParaRPr>
          </a:p>
          <a:p>
            <a:endParaRPr lang="en-NZ" dirty="0">
              <a:solidFill>
                <a:schemeClr val="accent2"/>
              </a:solidFill>
            </a:endParaRPr>
          </a:p>
          <a:p>
            <a:r>
              <a:rPr lang="en-NZ" dirty="0">
                <a:solidFill>
                  <a:schemeClr val="accent2"/>
                </a:solidFill>
              </a:rPr>
              <a:t>Small Rock</a:t>
            </a:r>
          </a:p>
          <a:p>
            <a:endParaRPr lang="en-NZ" dirty="0">
              <a:solidFill>
                <a:schemeClr val="accent2"/>
              </a:solidFill>
            </a:endParaRPr>
          </a:p>
          <a:p>
            <a:endParaRPr lang="en-NZ" dirty="0">
              <a:solidFill>
                <a:schemeClr val="accent2"/>
              </a:solidFill>
            </a:endParaRPr>
          </a:p>
          <a:p>
            <a:r>
              <a:rPr lang="en-NZ" dirty="0">
                <a:solidFill>
                  <a:schemeClr val="accent2"/>
                </a:solidFill>
              </a:rPr>
              <a:t>Pebble</a:t>
            </a:r>
          </a:p>
          <a:p>
            <a:endParaRPr lang="en-NZ" dirty="0">
              <a:solidFill>
                <a:schemeClr val="accent2"/>
              </a:solidFill>
            </a:endParaRPr>
          </a:p>
          <a:p>
            <a:endParaRPr lang="en-NZ" dirty="0">
              <a:solidFill>
                <a:schemeClr val="accent2"/>
              </a:solidFill>
            </a:endParaRPr>
          </a:p>
          <a:p>
            <a:endParaRPr lang="en-NZ" dirty="0">
              <a:solidFill>
                <a:schemeClr val="accent2"/>
              </a:solidFill>
            </a:endParaRPr>
          </a:p>
        </p:txBody>
      </p:sp>
    </p:spTree>
    <p:extLst>
      <p:ext uri="{BB962C8B-B14F-4D97-AF65-F5344CB8AC3E}">
        <p14:creationId xmlns:p14="http://schemas.microsoft.com/office/powerpoint/2010/main" val="2330391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10053528" cy="6858000"/>
          </a:xfrm>
          <a:prstGeom prst="rect">
            <a:avLst/>
          </a:prstGeom>
        </p:spPr>
      </p:pic>
      <p:sp>
        <p:nvSpPr>
          <p:cNvPr id="2" name="Title 1"/>
          <p:cNvSpPr>
            <a:spLocks noGrp="1"/>
          </p:cNvSpPr>
          <p:nvPr>
            <p:ph type="title"/>
          </p:nvPr>
        </p:nvSpPr>
        <p:spPr>
          <a:xfrm>
            <a:off x="2685900" y="502113"/>
            <a:ext cx="7729728" cy="1188720"/>
          </a:xfrm>
        </p:spPr>
        <p:txBody>
          <a:bodyPr/>
          <a:lstStyle/>
          <a:p>
            <a:r>
              <a:rPr lang="en-NZ" dirty="0">
                <a:solidFill>
                  <a:schemeClr val="bg2">
                    <a:lumMod val="50000"/>
                  </a:schemeClr>
                </a:solidFill>
              </a:rPr>
              <a:t>Where to from here? </a:t>
            </a:r>
          </a:p>
        </p:txBody>
      </p:sp>
      <p:sp>
        <p:nvSpPr>
          <p:cNvPr id="3" name="Content Placeholder 2"/>
          <p:cNvSpPr>
            <a:spLocks noGrp="1"/>
          </p:cNvSpPr>
          <p:nvPr>
            <p:ph idx="1"/>
          </p:nvPr>
        </p:nvSpPr>
        <p:spPr>
          <a:xfrm>
            <a:off x="2685900" y="1969706"/>
            <a:ext cx="7886700" cy="4609420"/>
          </a:xfrm>
        </p:spPr>
        <p:txBody>
          <a:bodyPr anchor="ctr">
            <a:normAutofit/>
          </a:bodyPr>
          <a:lstStyle/>
          <a:p>
            <a:pPr marL="0" indent="0">
              <a:lnSpc>
                <a:spcPct val="150000"/>
              </a:lnSpc>
              <a:buNone/>
            </a:pPr>
            <a:r>
              <a:rPr lang="en-NZ" sz="2000" dirty="0">
                <a:solidFill>
                  <a:schemeClr val="bg1"/>
                </a:solidFill>
              </a:rPr>
              <a:t>1.	Ideas developed today will be expanded further by a writing 	facilitation group.</a:t>
            </a:r>
          </a:p>
          <a:p>
            <a:pPr marL="0" indent="0">
              <a:lnSpc>
                <a:spcPct val="150000"/>
              </a:lnSpc>
              <a:buNone/>
            </a:pPr>
            <a:r>
              <a:rPr lang="en-NZ" sz="2000" dirty="0">
                <a:solidFill>
                  <a:schemeClr val="bg1"/>
                </a:solidFill>
              </a:rPr>
              <a:t>2.	Considered by staff, BOT, and you.</a:t>
            </a:r>
          </a:p>
          <a:p>
            <a:pPr marL="0" indent="0">
              <a:lnSpc>
                <a:spcPct val="150000"/>
              </a:lnSpc>
              <a:buNone/>
            </a:pPr>
            <a:endParaRPr lang="en-NZ" sz="2000" dirty="0">
              <a:solidFill>
                <a:schemeClr val="bg1"/>
              </a:solidFill>
            </a:endParaRPr>
          </a:p>
          <a:p>
            <a:pPr marL="0" indent="0">
              <a:lnSpc>
                <a:spcPct val="150000"/>
              </a:lnSpc>
              <a:buNone/>
            </a:pPr>
            <a:endParaRPr lang="en-NZ" sz="2000" dirty="0">
              <a:solidFill>
                <a:schemeClr val="bg1"/>
              </a:solidFill>
            </a:endParaRPr>
          </a:p>
          <a:p>
            <a:pPr marL="0" indent="0">
              <a:lnSpc>
                <a:spcPct val="150000"/>
              </a:lnSpc>
              <a:buNone/>
            </a:pPr>
            <a:r>
              <a:rPr lang="en-NZ" sz="2000" dirty="0">
                <a:solidFill>
                  <a:schemeClr val="bg1"/>
                </a:solidFill>
              </a:rPr>
              <a:t>3.	Shared with students &amp; parents for final consultation.</a:t>
            </a:r>
          </a:p>
          <a:p>
            <a:pPr marL="0" indent="0">
              <a:lnSpc>
                <a:spcPct val="150000"/>
              </a:lnSpc>
              <a:buNone/>
            </a:pPr>
            <a:r>
              <a:rPr lang="en-NZ" sz="2000" dirty="0">
                <a:solidFill>
                  <a:schemeClr val="bg1"/>
                </a:solidFill>
              </a:rPr>
              <a:t>4.	Built into annual plans from 2020.</a:t>
            </a:r>
          </a:p>
        </p:txBody>
      </p:sp>
    </p:spTree>
    <p:extLst>
      <p:ext uri="{BB962C8B-B14F-4D97-AF65-F5344CB8AC3E}">
        <p14:creationId xmlns:p14="http://schemas.microsoft.com/office/powerpoint/2010/main" val="2777764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3205-3177-4198-AB16-F302212737B2}"/>
              </a:ext>
            </a:extLst>
          </p:cNvPr>
          <p:cNvSpPr>
            <a:spLocks noGrp="1"/>
          </p:cNvSpPr>
          <p:nvPr>
            <p:ph type="title"/>
          </p:nvPr>
        </p:nvSpPr>
        <p:spPr/>
        <p:txBody>
          <a:bodyPr/>
          <a:lstStyle/>
          <a:p>
            <a:r>
              <a:rPr lang="en-NZ" dirty="0"/>
              <a:t>Spare slides for reference only</a:t>
            </a:r>
          </a:p>
        </p:txBody>
      </p:sp>
      <p:sp>
        <p:nvSpPr>
          <p:cNvPr id="3" name="Content Placeholder 2">
            <a:extLst>
              <a:ext uri="{FF2B5EF4-FFF2-40B4-BE49-F238E27FC236}">
                <a16:creationId xmlns:a16="http://schemas.microsoft.com/office/drawing/2014/main" id="{C5ED9DF3-D269-4299-8C89-50F15641EA4E}"/>
              </a:ext>
            </a:extLst>
          </p:cNvPr>
          <p:cNvSpPr>
            <a:spLocks noGrp="1"/>
          </p:cNvSpPr>
          <p:nvPr>
            <p:ph sz="half" idx="1"/>
          </p:nvPr>
        </p:nvSpPr>
        <p:spPr/>
        <p:txBody>
          <a:bodyPr/>
          <a:lstStyle/>
          <a:p>
            <a:endParaRPr lang="en-NZ"/>
          </a:p>
        </p:txBody>
      </p:sp>
      <p:sp>
        <p:nvSpPr>
          <p:cNvPr id="4" name="Content Placeholder 3">
            <a:extLst>
              <a:ext uri="{FF2B5EF4-FFF2-40B4-BE49-F238E27FC236}">
                <a16:creationId xmlns:a16="http://schemas.microsoft.com/office/drawing/2014/main" id="{2A62F019-7D9A-4DAE-AA41-FF2DFD714AEB}"/>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808408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60A8-0BEA-4E27-8776-DEA8F1300EC3}"/>
              </a:ext>
            </a:extLst>
          </p:cNvPr>
          <p:cNvSpPr>
            <a:spLocks noGrp="1"/>
          </p:cNvSpPr>
          <p:nvPr>
            <p:ph type="title"/>
          </p:nvPr>
        </p:nvSpPr>
        <p:spPr>
          <a:xfrm>
            <a:off x="769620" y="220975"/>
            <a:ext cx="4486656" cy="1141497"/>
          </a:xfrm>
        </p:spPr>
        <p:txBody>
          <a:bodyPr>
            <a:normAutofit/>
          </a:bodyPr>
          <a:lstStyle/>
          <a:p>
            <a:r>
              <a:rPr lang="en-NZ" dirty="0">
                <a:solidFill>
                  <a:schemeClr val="accent2"/>
                </a:solidFill>
              </a:rPr>
              <a:t>Most popular tertiary provider:</a:t>
            </a:r>
          </a:p>
        </p:txBody>
      </p:sp>
      <p:sp>
        <p:nvSpPr>
          <p:cNvPr id="3" name="Content Placeholder 2">
            <a:extLst>
              <a:ext uri="{FF2B5EF4-FFF2-40B4-BE49-F238E27FC236}">
                <a16:creationId xmlns:a16="http://schemas.microsoft.com/office/drawing/2014/main" id="{B3493A22-D444-4334-A286-775B9E61BE30}"/>
              </a:ext>
            </a:extLst>
          </p:cNvPr>
          <p:cNvSpPr>
            <a:spLocks noGrp="1"/>
          </p:cNvSpPr>
          <p:nvPr>
            <p:ph idx="1"/>
          </p:nvPr>
        </p:nvSpPr>
        <p:spPr>
          <a:xfrm>
            <a:off x="440436" y="2120516"/>
            <a:ext cx="4815840" cy="5248656"/>
          </a:xfrm>
        </p:spPr>
        <p:txBody>
          <a:bodyPr>
            <a:normAutofit/>
          </a:bodyPr>
          <a:lstStyle/>
          <a:p>
            <a:pPr lvl="0"/>
            <a:r>
              <a:rPr lang="en-NZ" sz="2400" dirty="0">
                <a:solidFill>
                  <a:schemeClr val="bg1"/>
                </a:solidFill>
              </a:rPr>
              <a:t>EIT</a:t>
            </a:r>
          </a:p>
          <a:p>
            <a:pPr lvl="0"/>
            <a:r>
              <a:rPr lang="en-NZ" sz="2400" dirty="0">
                <a:solidFill>
                  <a:schemeClr val="bg1"/>
                </a:solidFill>
              </a:rPr>
              <a:t>Victoria University, which is by far and away the most popular uni. </a:t>
            </a:r>
          </a:p>
        </p:txBody>
      </p:sp>
      <p:sp>
        <p:nvSpPr>
          <p:cNvPr id="7" name="Content Placeholder 6">
            <a:extLst>
              <a:ext uri="{FF2B5EF4-FFF2-40B4-BE49-F238E27FC236}">
                <a16:creationId xmlns:a16="http://schemas.microsoft.com/office/drawing/2014/main" id="{FB3548B3-39EB-408C-811D-59C2C18305F7}"/>
              </a:ext>
            </a:extLst>
          </p:cNvPr>
          <p:cNvSpPr>
            <a:spLocks noGrp="1"/>
          </p:cNvSpPr>
          <p:nvPr>
            <p:ph sz="quarter" idx="4294967295"/>
          </p:nvPr>
        </p:nvSpPr>
        <p:spPr>
          <a:xfrm>
            <a:off x="6517929" y="1464176"/>
            <a:ext cx="5573712" cy="5191125"/>
          </a:xfrm>
        </p:spPr>
        <p:txBody>
          <a:bodyPr>
            <a:normAutofit fontScale="92500" lnSpcReduction="10000"/>
          </a:bodyPr>
          <a:lstStyle/>
          <a:p>
            <a:pPr lvl="0"/>
            <a:r>
              <a:rPr lang="en-NZ" sz="2400" dirty="0">
                <a:solidFill>
                  <a:schemeClr val="accent6"/>
                </a:solidFill>
              </a:rPr>
              <a:t>Engineering and related technologies (215)</a:t>
            </a:r>
          </a:p>
          <a:p>
            <a:pPr lvl="0"/>
            <a:r>
              <a:rPr lang="en-NZ" sz="2400" dirty="0">
                <a:solidFill>
                  <a:schemeClr val="accent6"/>
                </a:solidFill>
              </a:rPr>
              <a:t>Mixed field programmes (155)</a:t>
            </a:r>
          </a:p>
          <a:p>
            <a:pPr lvl="0"/>
            <a:r>
              <a:rPr lang="en-NZ" sz="2400" dirty="0">
                <a:solidFill>
                  <a:schemeClr val="accent6"/>
                </a:solidFill>
              </a:rPr>
              <a:t>Management and commerce (120)</a:t>
            </a:r>
          </a:p>
          <a:p>
            <a:pPr lvl="0"/>
            <a:r>
              <a:rPr lang="en-NZ" sz="2400" dirty="0">
                <a:solidFill>
                  <a:schemeClr val="accent6"/>
                </a:solidFill>
              </a:rPr>
              <a:t>Architecture and building (115)</a:t>
            </a:r>
          </a:p>
          <a:p>
            <a:pPr lvl="0"/>
            <a:r>
              <a:rPr lang="en-NZ" sz="2400" dirty="0">
                <a:solidFill>
                  <a:srgbClr val="002060"/>
                </a:solidFill>
              </a:rPr>
              <a:t>Agriculture and related industries (80)</a:t>
            </a:r>
          </a:p>
          <a:p>
            <a:pPr lvl="0"/>
            <a:r>
              <a:rPr lang="en-NZ" sz="2400" dirty="0">
                <a:solidFill>
                  <a:srgbClr val="002060"/>
                </a:solidFill>
              </a:rPr>
              <a:t>Society &amp; Culture (80)</a:t>
            </a:r>
          </a:p>
          <a:p>
            <a:pPr lvl="0"/>
            <a:r>
              <a:rPr lang="en-NZ" sz="2400" dirty="0">
                <a:solidFill>
                  <a:srgbClr val="002060"/>
                </a:solidFill>
              </a:rPr>
              <a:t>Natural and physical sciences (75) </a:t>
            </a:r>
          </a:p>
          <a:p>
            <a:pPr lvl="0"/>
            <a:r>
              <a:rPr lang="en-NZ" sz="2400" dirty="0">
                <a:solidFill>
                  <a:srgbClr val="002060"/>
                </a:solidFill>
              </a:rPr>
              <a:t>Creative arts (60)</a:t>
            </a:r>
          </a:p>
          <a:p>
            <a:pPr lvl="0"/>
            <a:r>
              <a:rPr lang="en-NZ" sz="2400" dirty="0">
                <a:solidFill>
                  <a:srgbClr val="002060"/>
                </a:solidFill>
              </a:rPr>
              <a:t>Food, hospitality and personal services (40)</a:t>
            </a:r>
          </a:p>
          <a:p>
            <a:pPr lvl="0"/>
            <a:r>
              <a:rPr lang="en-NZ" sz="2400" dirty="0">
                <a:solidFill>
                  <a:srgbClr val="002060"/>
                </a:solidFill>
              </a:rPr>
              <a:t>Information Technology (30)</a:t>
            </a:r>
          </a:p>
          <a:p>
            <a:pPr lvl="0"/>
            <a:r>
              <a:rPr lang="en-NZ" sz="2400" dirty="0">
                <a:solidFill>
                  <a:srgbClr val="002060"/>
                </a:solidFill>
              </a:rPr>
              <a:t>Health (10)</a:t>
            </a:r>
          </a:p>
          <a:p>
            <a:r>
              <a:rPr lang="en-NZ" sz="2400" dirty="0">
                <a:solidFill>
                  <a:schemeClr val="accent3"/>
                </a:solidFill>
              </a:rPr>
              <a:t>Never entered tertiary (225)</a:t>
            </a:r>
          </a:p>
          <a:p>
            <a:pPr marL="0" indent="0">
              <a:buNone/>
            </a:pPr>
            <a:endParaRPr lang="en-NZ" sz="1600" dirty="0"/>
          </a:p>
        </p:txBody>
      </p:sp>
      <p:sp>
        <p:nvSpPr>
          <p:cNvPr id="9" name="Title 1">
            <a:extLst>
              <a:ext uri="{FF2B5EF4-FFF2-40B4-BE49-F238E27FC236}">
                <a16:creationId xmlns:a16="http://schemas.microsoft.com/office/drawing/2014/main" id="{BF5BE6CB-BEB3-4CDB-A6CD-B97E15CD8809}"/>
              </a:ext>
            </a:extLst>
          </p:cNvPr>
          <p:cNvSpPr txBox="1">
            <a:spLocks/>
          </p:cNvSpPr>
          <p:nvPr/>
        </p:nvSpPr>
        <p:spPr bwMode="blackWhite">
          <a:xfrm>
            <a:off x="6935724" y="202699"/>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lnSpcReduction="10000"/>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NZ" sz="2000" dirty="0">
                <a:solidFill>
                  <a:schemeClr val="accent2"/>
                </a:solidFill>
              </a:rPr>
              <a:t>SCHOOL LEAVERS’ MOST POPULAR TERTIARY COURSES 2013-2017</a:t>
            </a:r>
          </a:p>
        </p:txBody>
      </p:sp>
    </p:spTree>
    <p:extLst>
      <p:ext uri="{BB962C8B-B14F-4D97-AF65-F5344CB8AC3E}">
        <p14:creationId xmlns:p14="http://schemas.microsoft.com/office/powerpoint/2010/main" val="18215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1B0913-16DF-482D-9057-84606F3D5BF6}"/>
              </a:ext>
            </a:extLst>
          </p:cNvPr>
          <p:cNvSpPr>
            <a:spLocks noGrp="1"/>
          </p:cNvSpPr>
          <p:nvPr>
            <p:ph type="title"/>
          </p:nvPr>
        </p:nvSpPr>
        <p:spPr>
          <a:xfrm>
            <a:off x="2086170" y="295619"/>
            <a:ext cx="7729728" cy="1188720"/>
          </a:xfrm>
        </p:spPr>
        <p:txBody>
          <a:bodyPr>
            <a:normAutofit/>
          </a:bodyPr>
          <a:lstStyle/>
          <a:p>
            <a:r>
              <a:rPr lang="en-NZ"/>
              <a:t>NBHS School leavers’ most popular tertiary courses 2017:</a:t>
            </a:r>
            <a:endParaRPr lang="en-NZ" dirty="0"/>
          </a:p>
        </p:txBody>
      </p:sp>
      <p:sp>
        <p:nvSpPr>
          <p:cNvPr id="8" name="Content Placeholder 7">
            <a:extLst>
              <a:ext uri="{FF2B5EF4-FFF2-40B4-BE49-F238E27FC236}">
                <a16:creationId xmlns:a16="http://schemas.microsoft.com/office/drawing/2014/main" id="{E29DB24F-3EF3-435B-93C8-8ED604766350}"/>
              </a:ext>
            </a:extLst>
          </p:cNvPr>
          <p:cNvSpPr>
            <a:spLocks noGrp="1"/>
          </p:cNvSpPr>
          <p:nvPr>
            <p:ph idx="1"/>
          </p:nvPr>
        </p:nvSpPr>
        <p:spPr>
          <a:xfrm>
            <a:off x="2031826" y="1703836"/>
            <a:ext cx="7838415" cy="4600851"/>
          </a:xfrm>
        </p:spPr>
        <p:txBody>
          <a:bodyPr>
            <a:noAutofit/>
          </a:bodyPr>
          <a:lstStyle/>
          <a:p>
            <a:pPr lvl="0"/>
            <a:r>
              <a:rPr lang="en-NZ" sz="2100" dirty="0">
                <a:solidFill>
                  <a:schemeClr val="accent6"/>
                </a:solidFill>
              </a:rPr>
              <a:t>Mixed field programmes (40) </a:t>
            </a:r>
          </a:p>
          <a:p>
            <a:pPr lvl="0"/>
            <a:r>
              <a:rPr lang="en-NZ" sz="2100" dirty="0">
                <a:solidFill>
                  <a:schemeClr val="accent6"/>
                </a:solidFill>
              </a:rPr>
              <a:t>Engineering and related technologies (35)</a:t>
            </a:r>
          </a:p>
          <a:p>
            <a:pPr lvl="0"/>
            <a:r>
              <a:rPr lang="en-NZ" sz="2100" dirty="0">
                <a:solidFill>
                  <a:schemeClr val="accent6"/>
                </a:solidFill>
              </a:rPr>
              <a:t>Management and commerce (30)</a:t>
            </a:r>
          </a:p>
          <a:p>
            <a:pPr lvl="0"/>
            <a:r>
              <a:rPr lang="en-NZ" sz="2100" dirty="0">
                <a:solidFill>
                  <a:schemeClr val="accent6"/>
                </a:solidFill>
              </a:rPr>
              <a:t>Natural and physical sciences (20)</a:t>
            </a:r>
          </a:p>
          <a:p>
            <a:pPr lvl="0"/>
            <a:r>
              <a:rPr lang="en-NZ" sz="2100" dirty="0">
                <a:solidFill>
                  <a:schemeClr val="accent2"/>
                </a:solidFill>
              </a:rPr>
              <a:t>Architecture and building (15)</a:t>
            </a:r>
          </a:p>
          <a:p>
            <a:pPr lvl="0"/>
            <a:r>
              <a:rPr lang="en-NZ" sz="2100" dirty="0">
                <a:solidFill>
                  <a:schemeClr val="accent2"/>
                </a:solidFill>
              </a:rPr>
              <a:t>Food, hospitality and personal services (15)</a:t>
            </a:r>
          </a:p>
          <a:p>
            <a:pPr lvl="0"/>
            <a:r>
              <a:rPr lang="en-NZ" sz="2100" dirty="0">
                <a:solidFill>
                  <a:schemeClr val="accent2"/>
                </a:solidFill>
              </a:rPr>
              <a:t>Agriculture and related industries (10)</a:t>
            </a:r>
          </a:p>
          <a:p>
            <a:pPr lvl="0"/>
            <a:r>
              <a:rPr lang="en-NZ" sz="2100" dirty="0">
                <a:solidFill>
                  <a:schemeClr val="accent2"/>
                </a:solidFill>
              </a:rPr>
              <a:t>Society &amp; Culture (10)</a:t>
            </a:r>
          </a:p>
          <a:p>
            <a:pPr lvl="0"/>
            <a:r>
              <a:rPr lang="en-NZ" sz="2100" dirty="0">
                <a:solidFill>
                  <a:schemeClr val="accent2"/>
                </a:solidFill>
              </a:rPr>
              <a:t>Creative arts (10)</a:t>
            </a:r>
          </a:p>
          <a:p>
            <a:pPr marL="0" indent="0">
              <a:buNone/>
            </a:pPr>
            <a:endParaRPr lang="en-NZ" sz="2100" dirty="0">
              <a:solidFill>
                <a:schemeClr val="accent2"/>
              </a:solidFill>
            </a:endParaRPr>
          </a:p>
          <a:p>
            <a:r>
              <a:rPr lang="en-NZ" sz="2100" dirty="0">
                <a:solidFill>
                  <a:schemeClr val="accent3"/>
                </a:solidFill>
              </a:rPr>
              <a:t>Never entered tertiary (45)</a:t>
            </a:r>
          </a:p>
          <a:p>
            <a:endParaRPr lang="en-NZ" sz="2400" dirty="0">
              <a:solidFill>
                <a:schemeClr val="accent2"/>
              </a:solidFill>
            </a:endParaRPr>
          </a:p>
        </p:txBody>
      </p:sp>
      <p:pic>
        <p:nvPicPr>
          <p:cNvPr id="9" name="Graphic 8" descr="Books">
            <a:extLst>
              <a:ext uri="{FF2B5EF4-FFF2-40B4-BE49-F238E27FC236}">
                <a16:creationId xmlns:a16="http://schemas.microsoft.com/office/drawing/2014/main" id="{B82A0431-0E21-467A-B3A0-574248917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4682" y="3220871"/>
            <a:ext cx="2129577" cy="2129577"/>
          </a:xfrm>
          <a:prstGeom prst="rect">
            <a:avLst/>
          </a:prstGeom>
        </p:spPr>
      </p:pic>
    </p:spTree>
    <p:extLst>
      <p:ext uri="{BB962C8B-B14F-4D97-AF65-F5344CB8AC3E}">
        <p14:creationId xmlns:p14="http://schemas.microsoft.com/office/powerpoint/2010/main" val="1938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87436"/>
            <a:ext cx="7886700" cy="1325563"/>
          </a:xfrm>
        </p:spPr>
        <p:txBody>
          <a:bodyPr>
            <a:normAutofit/>
          </a:bodyPr>
          <a:lstStyle/>
          <a:p>
            <a:r>
              <a:rPr lang="en-NZ" dirty="0"/>
              <a:t>Done well, strategic planning…</a:t>
            </a:r>
          </a:p>
        </p:txBody>
      </p:sp>
      <p:sp>
        <p:nvSpPr>
          <p:cNvPr id="3" name="Content Placeholder 2"/>
          <p:cNvSpPr>
            <a:spLocks noGrp="1"/>
          </p:cNvSpPr>
          <p:nvPr>
            <p:ph idx="1"/>
          </p:nvPr>
        </p:nvSpPr>
        <p:spPr>
          <a:xfrm>
            <a:off x="2152650" y="2912609"/>
            <a:ext cx="7886700" cy="2595982"/>
          </a:xfrm>
        </p:spPr>
        <p:txBody>
          <a:bodyPr anchor="t">
            <a:normAutofit/>
          </a:bodyPr>
          <a:lstStyle/>
          <a:p>
            <a:pPr marL="0" indent="0">
              <a:buNone/>
            </a:pPr>
            <a:endParaRPr lang="en-NZ" dirty="0">
              <a:solidFill>
                <a:schemeClr val="accent2"/>
              </a:solidFill>
            </a:endParaRPr>
          </a:p>
          <a:p>
            <a:r>
              <a:rPr lang="en-NZ" sz="2800" dirty="0">
                <a:solidFill>
                  <a:schemeClr val="accent2"/>
                </a:solidFill>
              </a:rPr>
              <a:t>gives a unifying focus</a:t>
            </a:r>
            <a:br>
              <a:rPr lang="en-NZ" sz="2800" dirty="0">
                <a:solidFill>
                  <a:schemeClr val="accent2"/>
                </a:solidFill>
              </a:rPr>
            </a:br>
            <a:endParaRPr lang="en-NZ" sz="2800" dirty="0">
              <a:solidFill>
                <a:schemeClr val="accent2"/>
              </a:solidFill>
            </a:endParaRPr>
          </a:p>
          <a:p>
            <a:r>
              <a:rPr lang="en-NZ" sz="2800" dirty="0">
                <a:solidFill>
                  <a:schemeClr val="accent2"/>
                </a:solidFill>
              </a:rPr>
              <a:t>provides a clear catalyst for team spirit</a:t>
            </a:r>
          </a:p>
        </p:txBody>
      </p:sp>
    </p:spTree>
    <p:extLst>
      <p:ext uri="{BB962C8B-B14F-4D97-AF65-F5344CB8AC3E}">
        <p14:creationId xmlns:p14="http://schemas.microsoft.com/office/powerpoint/2010/main" val="47060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Good strategy…</a:t>
            </a:r>
          </a:p>
        </p:txBody>
      </p:sp>
      <p:sp>
        <p:nvSpPr>
          <p:cNvPr id="3" name="Content Placeholder 2"/>
          <p:cNvSpPr>
            <a:spLocks noGrp="1"/>
          </p:cNvSpPr>
          <p:nvPr>
            <p:ph idx="1"/>
          </p:nvPr>
        </p:nvSpPr>
        <p:spPr>
          <a:xfrm>
            <a:off x="2231136" y="2638044"/>
            <a:ext cx="7729728" cy="3686556"/>
          </a:xfrm>
        </p:spPr>
        <p:txBody>
          <a:bodyPr>
            <a:normAutofit fontScale="92500"/>
          </a:bodyPr>
          <a:lstStyle/>
          <a:p>
            <a:pPr marL="354013" indent="-354013"/>
            <a:r>
              <a:rPr lang="en-NZ" sz="3000" dirty="0">
                <a:solidFill>
                  <a:schemeClr val="accent2"/>
                </a:solidFill>
              </a:rPr>
              <a:t>is developed </a:t>
            </a:r>
            <a:r>
              <a:rPr lang="en-NZ" sz="3000" b="1" dirty="0">
                <a:solidFill>
                  <a:schemeClr val="accent2"/>
                </a:solidFill>
              </a:rPr>
              <a:t>in partnership</a:t>
            </a:r>
            <a:r>
              <a:rPr lang="en-NZ" sz="3000" dirty="0">
                <a:solidFill>
                  <a:schemeClr val="accent2"/>
                </a:solidFill>
              </a:rPr>
              <a:t>; many people feel a sense of ownership of it</a:t>
            </a:r>
          </a:p>
          <a:p>
            <a:pPr marL="354013" indent="-354013"/>
            <a:r>
              <a:rPr lang="en-NZ" sz="3000" dirty="0">
                <a:solidFill>
                  <a:schemeClr val="accent2"/>
                </a:solidFill>
              </a:rPr>
              <a:t>addresses the </a:t>
            </a:r>
            <a:r>
              <a:rPr lang="en-NZ" sz="3000" b="1" dirty="0">
                <a:solidFill>
                  <a:schemeClr val="accent2"/>
                </a:solidFill>
              </a:rPr>
              <a:t>instructional core </a:t>
            </a:r>
            <a:r>
              <a:rPr lang="en-NZ" sz="3000" dirty="0">
                <a:solidFill>
                  <a:schemeClr val="accent2"/>
                </a:solidFill>
              </a:rPr>
              <a:t>(student learning and quality teaching)</a:t>
            </a:r>
          </a:p>
          <a:p>
            <a:pPr marL="354013" indent="-354013"/>
            <a:r>
              <a:rPr lang="en-NZ" sz="3000" dirty="0">
                <a:solidFill>
                  <a:schemeClr val="accent2"/>
                </a:solidFill>
              </a:rPr>
              <a:t>is a series of well-informed, </a:t>
            </a:r>
            <a:r>
              <a:rPr lang="en-NZ" sz="3000" b="1" dirty="0">
                <a:solidFill>
                  <a:schemeClr val="accent2"/>
                </a:solidFill>
              </a:rPr>
              <a:t>well-educated bets</a:t>
            </a:r>
          </a:p>
          <a:p>
            <a:pPr marL="354013" indent="-354013"/>
            <a:r>
              <a:rPr lang="en-NZ" sz="3000" dirty="0">
                <a:solidFill>
                  <a:schemeClr val="accent2"/>
                </a:solidFill>
              </a:rPr>
              <a:t>balances </a:t>
            </a:r>
            <a:r>
              <a:rPr lang="en-NZ" sz="3000" b="1" dirty="0">
                <a:solidFill>
                  <a:schemeClr val="accent2"/>
                </a:solidFill>
              </a:rPr>
              <a:t>problem solving </a:t>
            </a:r>
            <a:r>
              <a:rPr lang="en-NZ" sz="3000" dirty="0">
                <a:solidFill>
                  <a:schemeClr val="accent2"/>
                </a:solidFill>
              </a:rPr>
              <a:t>with pursuing a </a:t>
            </a:r>
            <a:r>
              <a:rPr lang="en-NZ" sz="3000" b="1" dirty="0">
                <a:solidFill>
                  <a:schemeClr val="accent2"/>
                </a:solidFill>
              </a:rPr>
              <a:t>vision</a:t>
            </a:r>
          </a:p>
          <a:p>
            <a:pPr marL="354013" indent="-354013"/>
            <a:endParaRPr lang="en-NZ" sz="3000" b="1" dirty="0">
              <a:solidFill>
                <a:schemeClr val="accent2"/>
              </a:solidFill>
            </a:endParaRPr>
          </a:p>
          <a:p>
            <a:pPr marL="354013" indent="-354013"/>
            <a:endParaRPr lang="en-NZ" dirty="0">
              <a:solidFill>
                <a:schemeClr val="accent2"/>
              </a:solidFill>
            </a:endParaRPr>
          </a:p>
          <a:p>
            <a:endParaRPr lang="en-NZ" dirty="0">
              <a:solidFill>
                <a:schemeClr val="accent2"/>
              </a:solidFill>
            </a:endParaRPr>
          </a:p>
        </p:txBody>
      </p:sp>
    </p:spTree>
    <p:extLst>
      <p:ext uri="{BB962C8B-B14F-4D97-AF65-F5344CB8AC3E}">
        <p14:creationId xmlns:p14="http://schemas.microsoft.com/office/powerpoint/2010/main" val="237469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Strategy – why?</a:t>
            </a:r>
          </a:p>
        </p:txBody>
      </p:sp>
      <p:sp>
        <p:nvSpPr>
          <p:cNvPr id="3" name="Content Placeholder 2"/>
          <p:cNvSpPr>
            <a:spLocks noGrp="1"/>
          </p:cNvSpPr>
          <p:nvPr>
            <p:ph idx="1"/>
          </p:nvPr>
        </p:nvSpPr>
        <p:spPr>
          <a:xfrm>
            <a:off x="2152650" y="2481414"/>
            <a:ext cx="7886700" cy="3109054"/>
          </a:xfrm>
        </p:spPr>
        <p:txBody>
          <a:bodyPr>
            <a:noAutofit/>
          </a:bodyPr>
          <a:lstStyle/>
          <a:p>
            <a:pPr marL="354013" indent="-354013">
              <a:lnSpc>
                <a:spcPct val="110000"/>
              </a:lnSpc>
              <a:spcAft>
                <a:spcPts val="600"/>
              </a:spcAft>
              <a:buClr>
                <a:srgbClr val="FFC000"/>
              </a:buClr>
            </a:pPr>
            <a:r>
              <a:rPr lang="en-NZ" sz="2800" dirty="0">
                <a:solidFill>
                  <a:schemeClr val="accent2"/>
                </a:solidFill>
              </a:rPr>
              <a:t>Focuses the system’s work and reduces “noise”</a:t>
            </a:r>
          </a:p>
          <a:p>
            <a:pPr marL="354013" indent="-354013">
              <a:lnSpc>
                <a:spcPct val="110000"/>
              </a:lnSpc>
              <a:spcAft>
                <a:spcPts val="600"/>
              </a:spcAft>
              <a:buClr>
                <a:srgbClr val="FFC000"/>
              </a:buClr>
            </a:pPr>
            <a:r>
              <a:rPr lang="en-NZ" sz="2800" dirty="0">
                <a:solidFill>
                  <a:schemeClr val="accent2"/>
                </a:solidFill>
              </a:rPr>
              <a:t>Provides an anchor on which to align school improvement plans, assessments and evaluations</a:t>
            </a:r>
          </a:p>
          <a:p>
            <a:pPr marL="354013" indent="-354013">
              <a:lnSpc>
                <a:spcPct val="110000"/>
              </a:lnSpc>
              <a:spcAft>
                <a:spcPts val="600"/>
              </a:spcAft>
              <a:buClr>
                <a:srgbClr val="FFC000"/>
              </a:buClr>
            </a:pPr>
            <a:r>
              <a:rPr lang="en-NZ" sz="2800" dirty="0">
                <a:solidFill>
                  <a:schemeClr val="accent2"/>
                </a:solidFill>
              </a:rPr>
              <a:t>Helps the system move from where it is today (baseline) to the audacious vision</a:t>
            </a:r>
          </a:p>
          <a:p>
            <a:pPr marL="0" indent="0">
              <a:lnSpc>
                <a:spcPct val="110000"/>
              </a:lnSpc>
              <a:spcAft>
                <a:spcPts val="600"/>
              </a:spcAft>
              <a:buClr>
                <a:srgbClr val="FFC000"/>
              </a:buClr>
              <a:buNone/>
            </a:pPr>
            <a:r>
              <a:rPr lang="en-NZ" sz="2800" i="1" dirty="0">
                <a:solidFill>
                  <a:schemeClr val="accent2"/>
                </a:solidFill>
              </a:rPr>
              <a:t>If you’re satisfied with the current level of performance, you don’t need a strategy – the system already is producing the current level of performance</a:t>
            </a:r>
          </a:p>
        </p:txBody>
      </p:sp>
    </p:spTree>
    <p:extLst>
      <p:ext uri="{BB962C8B-B14F-4D97-AF65-F5344CB8AC3E}">
        <p14:creationId xmlns:p14="http://schemas.microsoft.com/office/powerpoint/2010/main" val="39963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Vision: BHAG</a:t>
            </a:r>
          </a:p>
        </p:txBody>
      </p:sp>
      <p:sp>
        <p:nvSpPr>
          <p:cNvPr id="3" name="Content Placeholder 2"/>
          <p:cNvSpPr>
            <a:spLocks noGrp="1"/>
          </p:cNvSpPr>
          <p:nvPr>
            <p:ph idx="1"/>
          </p:nvPr>
        </p:nvSpPr>
        <p:spPr/>
        <p:txBody>
          <a:bodyPr/>
          <a:lstStyle/>
          <a:p>
            <a:pPr marL="0" indent="0">
              <a:buNone/>
            </a:pPr>
            <a:endParaRPr lang="en-NZ" sz="3200" i="1" dirty="0">
              <a:solidFill>
                <a:schemeClr val="accent2"/>
              </a:solidFill>
            </a:endParaRPr>
          </a:p>
          <a:p>
            <a:pPr marL="0" indent="0">
              <a:buNone/>
            </a:pPr>
            <a:r>
              <a:rPr lang="en-NZ" sz="3200" i="1" dirty="0">
                <a:solidFill>
                  <a:schemeClr val="accent2"/>
                </a:solidFill>
              </a:rPr>
              <a:t>… big, hairy, audacious goals</a:t>
            </a:r>
          </a:p>
          <a:p>
            <a:pPr marL="0" indent="0">
              <a:buNone/>
            </a:pPr>
            <a:r>
              <a:rPr lang="en-NZ" sz="3200" i="1" dirty="0">
                <a:solidFill>
                  <a:schemeClr val="accent2"/>
                </a:solidFill>
              </a:rPr>
              <a:t>			</a:t>
            </a:r>
            <a:r>
              <a:rPr lang="en-NZ" dirty="0">
                <a:solidFill>
                  <a:schemeClr val="accent2"/>
                </a:solidFill>
              </a:rPr>
              <a:t>Collins and Porras</a:t>
            </a:r>
          </a:p>
          <a:p>
            <a:pPr marL="0" indent="0">
              <a:buNone/>
            </a:pPr>
            <a:endParaRPr lang="en-NZ" dirty="0">
              <a:solidFill>
                <a:schemeClr val="accent2"/>
              </a:solidFill>
            </a:endParaRPr>
          </a:p>
          <a:p>
            <a:pPr marL="0" indent="0" algn="ctr">
              <a:buNone/>
            </a:pPr>
            <a:r>
              <a:rPr lang="en-NZ" sz="3200" i="1" dirty="0">
                <a:solidFill>
                  <a:schemeClr val="accent2"/>
                </a:solidFill>
              </a:rPr>
              <a:t>What BHAGs do you have for NBHS?</a:t>
            </a:r>
          </a:p>
          <a:p>
            <a:endParaRPr lang="en-NZ" dirty="0">
              <a:solidFill>
                <a:schemeClr val="accent2"/>
              </a:solidFill>
            </a:endParaRPr>
          </a:p>
        </p:txBody>
      </p:sp>
      <p:pic>
        <p:nvPicPr>
          <p:cNvPr id="4" name="Picture 3" descr="Image result for images icon for writing with a pen">
            <a:extLst>
              <a:ext uri="{FF2B5EF4-FFF2-40B4-BE49-F238E27FC236}">
                <a16:creationId xmlns:a16="http://schemas.microsoft.com/office/drawing/2014/main" id="{75AAD7DE-4790-4B0A-B323-0ACA3A3C8EE2}"/>
              </a:ext>
            </a:extLst>
          </p:cNvPr>
          <p:cNvPicPr/>
          <p:nvPr/>
        </p:nvPicPr>
        <p:blipFill rotWithShape="1">
          <a:blip r:embed="rId3">
            <a:extLst>
              <a:ext uri="{28A0092B-C50C-407E-A947-70E740481C1C}">
                <a14:useLocalDpi xmlns:a14="http://schemas.microsoft.com/office/drawing/2010/main" val="0"/>
              </a:ext>
            </a:extLst>
          </a:blip>
          <a:srcRect l="18482" t="13213" r="18482" b="27501"/>
          <a:stretch/>
        </p:blipFill>
        <p:spPr bwMode="auto">
          <a:xfrm>
            <a:off x="10237334" y="5078938"/>
            <a:ext cx="1819275" cy="1581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5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Custom 11">
      <a:dk1>
        <a:srgbClr val="FFFFFF"/>
      </a:dk1>
      <a:lt1>
        <a:sysClr val="window" lastClr="FFFFFF"/>
      </a:lt1>
      <a:dk2>
        <a:srgbClr val="FFFFFF"/>
      </a:dk2>
      <a:lt2>
        <a:srgbClr val="636363"/>
      </a:lt2>
      <a:accent1>
        <a:srgbClr val="EDAB3F"/>
      </a:accent1>
      <a:accent2>
        <a:srgbClr val="19367D"/>
      </a:accent2>
      <a:accent3>
        <a:srgbClr val="A72531"/>
      </a:accent3>
      <a:accent4>
        <a:srgbClr val="FFFFFF"/>
      </a:accent4>
      <a:accent5>
        <a:srgbClr val="634C84"/>
      </a:accent5>
      <a:accent6>
        <a:srgbClr val="62841A"/>
      </a:accent6>
      <a:hlink>
        <a:srgbClr val="8F8F8F"/>
      </a:hlink>
      <a:folHlink>
        <a:srgbClr val="A5A5A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6098</Words>
  <Application>Microsoft Office PowerPoint</Application>
  <PresentationFormat>Widescreen</PresentationFormat>
  <Paragraphs>739</Paragraphs>
  <Slides>58</Slides>
  <Notes>53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Narrow</vt:lpstr>
      <vt:lpstr>Arial Rounded MT Bold</vt:lpstr>
      <vt:lpstr>Calibri</vt:lpstr>
      <vt:lpstr>Gill Sans MT</vt:lpstr>
      <vt:lpstr>Wingdings</vt:lpstr>
      <vt:lpstr>Parcel</vt:lpstr>
      <vt:lpstr>NBHS Strategic Consultation Reference Group</vt:lpstr>
      <vt:lpstr>Session Overview </vt:lpstr>
      <vt:lpstr>initial thoughts: current reality</vt:lpstr>
      <vt:lpstr>Productive Strategic directions</vt:lpstr>
      <vt:lpstr>Our Purpose Today:  placing educated bets</vt:lpstr>
      <vt:lpstr>Done well, strategic planning…</vt:lpstr>
      <vt:lpstr>Good strategy…</vt:lpstr>
      <vt:lpstr>Strategy – why?</vt:lpstr>
      <vt:lpstr>Vision: BHAG</vt:lpstr>
      <vt:lpstr>Analysing the External Landscape  </vt:lpstr>
      <vt:lpstr>Key Ideas from PAUL SPOONLEY</vt:lpstr>
      <vt:lpstr>The Job Scene Is Changing – Significantly!</vt:lpstr>
      <vt:lpstr>Job Growth</vt:lpstr>
      <vt:lpstr>Non-Standard Work  </vt:lpstr>
      <vt:lpstr>What works for job attainment? </vt:lpstr>
      <vt:lpstr>Education and Training</vt:lpstr>
      <vt:lpstr>Future of work in hawke’s bay</vt:lpstr>
      <vt:lpstr>PowerPoint Presentation</vt:lpstr>
      <vt:lpstr>The External Landscape Pause for reflection</vt:lpstr>
      <vt:lpstr>From the children’s commissioner</vt:lpstr>
      <vt:lpstr>Well being: what NZ young people say</vt:lpstr>
      <vt:lpstr>PowerPoint Presentation</vt:lpstr>
      <vt:lpstr>PowerPoint Presentation</vt:lpstr>
      <vt:lpstr>Cultural connections </vt:lpstr>
      <vt:lpstr>NZ MĀori Statistics</vt:lpstr>
      <vt:lpstr>PowerPoint Presentation</vt:lpstr>
      <vt:lpstr>PowerPoint Presentation</vt:lpstr>
      <vt:lpstr>PowerPoint Presentation</vt:lpstr>
      <vt:lpstr>The External Landscape add to your notes</vt:lpstr>
      <vt:lpstr>NBHS  stop start stay</vt:lpstr>
      <vt:lpstr>Rock hunting:  traverse the internal landscape</vt:lpstr>
      <vt:lpstr>students</vt:lpstr>
      <vt:lpstr>whanau</vt:lpstr>
      <vt:lpstr>whanau</vt:lpstr>
      <vt:lpstr>staff</vt:lpstr>
      <vt:lpstr>NBHS Leavers’ Data</vt:lpstr>
      <vt:lpstr>PowerPoint Presentation</vt:lpstr>
      <vt:lpstr>PowerPoint Presentation</vt:lpstr>
      <vt:lpstr>PowerPoint Presentation</vt:lpstr>
      <vt:lpstr>PowerPoint Presentation</vt:lpstr>
      <vt:lpstr>The World’s Greatest Schools: What research has to say</vt:lpstr>
      <vt:lpstr>NBHS Leavers’ Data </vt:lpstr>
      <vt:lpstr>Percentage of Leavers Enrolled in University 2014-2018 </vt:lpstr>
      <vt:lpstr>NBHS Leavers’ Data</vt:lpstr>
      <vt:lpstr>Maori (and Pacific students) are behind other ethnicities in their leaving qualifications</vt:lpstr>
      <vt:lpstr>NBHS Leavers’ Data</vt:lpstr>
      <vt:lpstr>NBHS Leavers’ Data</vt:lpstr>
      <vt:lpstr>Gathering the big rocks…</vt:lpstr>
      <vt:lpstr>Strategic directions… (reminder) </vt:lpstr>
      <vt:lpstr>PowerPoint Presentation</vt:lpstr>
      <vt:lpstr>Strategic directions: in groups</vt:lpstr>
      <vt:lpstr>Strategic directions</vt:lpstr>
      <vt:lpstr>Placing your bets…</vt:lpstr>
      <vt:lpstr>Small Rocks</vt:lpstr>
      <vt:lpstr>Where to from here? </vt:lpstr>
      <vt:lpstr>Spare slides for reference only</vt:lpstr>
      <vt:lpstr>Most popular tertiary provider:</vt:lpstr>
      <vt:lpstr>NBHS School leavers’ most popular tertiary courses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NBHS Strategic Consultation Reference Group</dc:title>
  <dc:creator>stephen@hensman.co.nz</dc:creator>
  <cp:lastModifiedBy>Matthew Bertram</cp:lastModifiedBy>
  <cp:revision>61</cp:revision>
  <dcterms:created xsi:type="dcterms:W3CDTF">2019-11-05T03:40:49Z</dcterms:created>
  <dcterms:modified xsi:type="dcterms:W3CDTF">2019-12-06T03:05:54Z</dcterms:modified>
</cp:coreProperties>
</file>